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318" r:id="rId2"/>
    <p:sldId id="259" r:id="rId3"/>
    <p:sldId id="260" r:id="rId4"/>
    <p:sldId id="257" r:id="rId5"/>
    <p:sldId id="317" r:id="rId6"/>
    <p:sldId id="310" r:id="rId7"/>
    <p:sldId id="331" r:id="rId8"/>
    <p:sldId id="316" r:id="rId9"/>
    <p:sldId id="319" r:id="rId10"/>
    <p:sldId id="327" r:id="rId11"/>
    <p:sldId id="320" r:id="rId12"/>
    <p:sldId id="321" r:id="rId13"/>
    <p:sldId id="322" r:id="rId14"/>
    <p:sldId id="328" r:id="rId15"/>
    <p:sldId id="329" r:id="rId16"/>
    <p:sldId id="332" r:id="rId17"/>
    <p:sldId id="330" r:id="rId18"/>
    <p:sldId id="315" r:id="rId19"/>
    <p:sldId id="325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26565CE-81E5-DC45-A4EF-775673951BD6}" v="2" dt="2025-09-08T09:21:59.2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81"/>
  </p:normalViewPr>
  <p:slideViewPr>
    <p:cSldViewPr snapToGrid="0">
      <p:cViewPr varScale="1">
        <p:scale>
          <a:sx n="116" d="100"/>
          <a:sy n="116" d="100"/>
        </p:scale>
        <p:origin x="32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s Guill" userId="ce9169a2bc61f727" providerId="LiveId" clId="{9B7A7D54-BC91-5EB2-8D02-01D17B5122A6}"/>
    <pc:docChg chg="custSel addSld delSld modSld">
      <pc:chgData name="Des Guill" userId="ce9169a2bc61f727" providerId="LiveId" clId="{9B7A7D54-BC91-5EB2-8D02-01D17B5122A6}" dt="2025-09-08T09:22:12.745" v="68" actId="478"/>
      <pc:docMkLst>
        <pc:docMk/>
      </pc:docMkLst>
      <pc:sldChg chg="delSp modSp del mod">
        <pc:chgData name="Des Guill" userId="ce9169a2bc61f727" providerId="LiveId" clId="{9B7A7D54-BC91-5EB2-8D02-01D17B5122A6}" dt="2025-09-08T09:22:06.913" v="67" actId="2696"/>
        <pc:sldMkLst>
          <pc:docMk/>
          <pc:sldMk cId="0" sldId="258"/>
        </pc:sldMkLst>
        <pc:spChg chg="del mod">
          <ac:chgData name="Des Guill" userId="ce9169a2bc61f727" providerId="LiveId" clId="{9B7A7D54-BC91-5EB2-8D02-01D17B5122A6}" dt="2025-09-08T09:21:58.346" v="65"/>
          <ac:spMkLst>
            <pc:docMk/>
            <pc:sldMk cId="0" sldId="258"/>
            <ac:spMk id="2" creationId="{96A990E4-9E91-2324-D446-24F6F1BF1BA3}"/>
          </ac:spMkLst>
        </pc:spChg>
        <pc:spChg chg="mod">
          <ac:chgData name="Des Guill" userId="ce9169a2bc61f727" providerId="LiveId" clId="{9B7A7D54-BC91-5EB2-8D02-01D17B5122A6}" dt="2025-09-08T09:17:47.685" v="63" actId="20577"/>
          <ac:spMkLst>
            <pc:docMk/>
            <pc:sldMk cId="0" sldId="258"/>
            <ac:spMk id="14338" creationId="{3987F091-A85D-A31C-9A58-F913B024253E}"/>
          </ac:spMkLst>
        </pc:spChg>
        <pc:spChg chg="mod">
          <ac:chgData name="Des Guill" userId="ce9169a2bc61f727" providerId="LiveId" clId="{9B7A7D54-BC91-5EB2-8D02-01D17B5122A6}" dt="2025-09-08T09:17:17.368" v="19" actId="20577"/>
          <ac:spMkLst>
            <pc:docMk/>
            <pc:sldMk cId="0" sldId="258"/>
            <ac:spMk id="14342" creationId="{5CC7D1A2-EE56-99DD-E122-44556841CF91}"/>
          </ac:spMkLst>
        </pc:spChg>
        <pc:picChg chg="del">
          <ac:chgData name="Des Guill" userId="ce9169a2bc61f727" providerId="LiveId" clId="{9B7A7D54-BC91-5EB2-8D02-01D17B5122A6}" dt="2025-09-08T09:17:11.401" v="0" actId="478"/>
          <ac:picMkLst>
            <pc:docMk/>
            <pc:sldMk cId="0" sldId="258"/>
            <ac:picMk id="14341" creationId="{2EB56E75-CF88-882F-B3D2-258933596DAD}"/>
          </ac:picMkLst>
        </pc:picChg>
      </pc:sldChg>
      <pc:sldChg chg="delSp mod">
        <pc:chgData name="Des Guill" userId="ce9169a2bc61f727" providerId="LiveId" clId="{9B7A7D54-BC91-5EB2-8D02-01D17B5122A6}" dt="2025-09-08T09:22:12.745" v="68" actId="478"/>
        <pc:sldMkLst>
          <pc:docMk/>
          <pc:sldMk cId="1151121354" sldId="259"/>
        </pc:sldMkLst>
        <pc:picChg chg="del">
          <ac:chgData name="Des Guill" userId="ce9169a2bc61f727" providerId="LiveId" clId="{9B7A7D54-BC91-5EB2-8D02-01D17B5122A6}" dt="2025-09-08T09:22:12.745" v="68" actId="478"/>
          <ac:picMkLst>
            <pc:docMk/>
            <pc:sldMk cId="1151121354" sldId="259"/>
            <ac:picMk id="5" creationId="{63CC3B45-D844-AF9C-181B-F4D1CFEDED32}"/>
          </ac:picMkLst>
        </pc:picChg>
      </pc:sldChg>
      <pc:sldChg chg="add">
        <pc:chgData name="Des Guill" userId="ce9169a2bc61f727" providerId="LiveId" clId="{9B7A7D54-BC91-5EB2-8D02-01D17B5122A6}" dt="2025-09-08T09:21:59.208" v="66"/>
        <pc:sldMkLst>
          <pc:docMk/>
          <pc:sldMk cId="2682677529" sldId="31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Monday, September 8, 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BA1B0FB-D917-4C8C-928F-313BD683BF3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69787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Monday, September 8, 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BA1B0FB-D917-4C8C-928F-313BD683BF3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96137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Monday, September 8, 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BA1B0FB-D917-4C8C-928F-313BD683BF39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95947583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Monday, September 8, 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BA1B0FB-D917-4C8C-928F-313BD683BF3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416252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Monday, September 8, 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BA1B0FB-D917-4C8C-928F-313BD683BF39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86809269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Monday, September 8, 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BA1B0FB-D917-4C8C-928F-313BD683BF3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0128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Monday, September 8, 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915476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Monday, September 8, 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78377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Monday, September 8, 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823890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Monday, September 8, 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BA1B0FB-D917-4C8C-928F-313BD683BF3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960590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Monday, September 8, 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BA1B0FB-D917-4C8C-928F-313BD683BF3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47541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Monday, September 8, 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BA1B0FB-D917-4C8C-928F-313BD683BF3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540598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Monday, September 8, 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707489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Monday, September 8, 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56931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Monday, September 8, 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242576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Monday, September 8, 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BA1B0FB-D917-4C8C-928F-313BD683BF3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935782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  <a:solidFill>
            <a:schemeClr val="accent1">
              <a:lumMod val="75000"/>
              <a:alpha val="40000"/>
            </a:schemeClr>
          </a:solidFill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0"/>
            <a:ext cx="2356674" cy="6853283"/>
            <a:chOff x="6627813" y="195452"/>
            <a:chExt cx="1952625" cy="5678299"/>
          </a:xfrm>
          <a:solidFill>
            <a:schemeClr val="accent1"/>
          </a:solidFill>
        </p:grpSpPr>
        <p:sp>
          <p:nvSpPr>
            <p:cNvPr id="11" name="Freeform 27"/>
            <p:cNvSpPr/>
            <p:nvPr/>
          </p:nvSpPr>
          <p:spPr bwMode="auto">
            <a:xfrm>
              <a:off x="6627813" y="19545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CB39B-5F4C-4A7E-9BE3-AAFD45576D16}" type="datetime2">
              <a:rPr lang="en-US" smtClean="0"/>
              <a:t>Monday, September 8, 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BA1B0FB-D917-4C8C-928F-313BD683BF3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6321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5" r:id="rId15"/>
    <p:sldLayoutId id="2147483766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rthur.Schodterer@sorbonne-universite.fr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0B234812-C4CE-160F-F20C-BB46320FC7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>
            <a:extLst>
              <a:ext uri="{FF2B5EF4-FFF2-40B4-BE49-F238E27FC236}">
                <a16:creationId xmlns:a16="http://schemas.microsoft.com/office/drawing/2014/main" id="{4D51046B-52C7-71A6-870B-D150091E270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313159" y="248076"/>
            <a:ext cx="8054975" cy="1104900"/>
          </a:xfrm>
        </p:spPr>
        <p:txBody>
          <a:bodyPr/>
          <a:lstStyle/>
          <a:p>
            <a:pPr algn="ctr" eaLnBrk="1" hangingPunct="1"/>
            <a:r>
              <a:rPr lang="de-AT" altLang="de-DE" sz="30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de-AT" altLang="de-DE" sz="30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Allemand</a:t>
            </a:r>
            <a:r>
              <a:rPr lang="de-AT" altLang="de-DE" sz="30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de-AT" altLang="de-DE" sz="30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débutant</a:t>
            </a:r>
            <a:r>
              <a:rPr lang="de-AT" altLang="de-DE" sz="3000" b="1" dirty="0">
                <a:solidFill>
                  <a:srgbClr val="FF0000"/>
                </a:solidFill>
                <a:latin typeface="Cambria" panose="02040503050406030204" pitchFamily="18" charset="0"/>
              </a:rPr>
              <a:t> Niveau A2</a:t>
            </a:r>
          </a:p>
        </p:txBody>
      </p:sp>
      <p:sp>
        <p:nvSpPr>
          <p:cNvPr id="14338" name="Rectangle 3">
            <a:extLst>
              <a:ext uri="{FF2B5EF4-FFF2-40B4-BE49-F238E27FC236}">
                <a16:creationId xmlns:a16="http://schemas.microsoft.com/office/drawing/2014/main" id="{9E2F48A1-0C76-20E6-4819-F3DFD21DC00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969490" y="1352976"/>
            <a:ext cx="7272338" cy="3016506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de-AT" altLang="de-DE" sz="2400" b="1" dirty="0">
                <a:latin typeface="Cambria" panose="02040503050406030204" pitchFamily="18" charset="0"/>
              </a:rPr>
              <a:t>Sorbonne </a:t>
            </a:r>
            <a:r>
              <a:rPr lang="de-AT" altLang="de-DE" sz="2400" b="1" dirty="0" err="1">
                <a:latin typeface="Cambria" panose="02040503050406030204" pitchFamily="18" charset="0"/>
              </a:rPr>
              <a:t>Université</a:t>
            </a:r>
            <a:r>
              <a:rPr lang="de-AT" altLang="de-DE" sz="2400" b="1" dirty="0">
                <a:latin typeface="Cambria" panose="02040503050406030204" pitchFamily="18" charset="0"/>
              </a:rPr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de-AT" altLang="de-DE" sz="2400">
                <a:latin typeface="Cambria" panose="02040503050406030204" pitchFamily="18" charset="0"/>
              </a:rPr>
              <a:t>2024/25 </a:t>
            </a:r>
          </a:p>
          <a:p>
            <a:pPr eaLnBrk="1" hangingPunct="1">
              <a:lnSpc>
                <a:spcPct val="80000"/>
              </a:lnSpc>
            </a:pPr>
            <a:br>
              <a:rPr lang="fr-FR" sz="2000" dirty="0"/>
            </a:br>
            <a:r>
              <a:rPr lang="fr-FR" sz="2000" dirty="0"/>
              <a:t>Enseignant : M. Deswarte</a:t>
            </a:r>
            <a:br>
              <a:rPr lang="fr-FR" sz="2000" dirty="0"/>
            </a:br>
            <a:r>
              <a:rPr lang="fr-FR" sz="2000" i="1" dirty="0"/>
              <a:t>S1 ALZAL2. </a:t>
            </a:r>
            <a:br>
              <a:rPr lang="fr-FR" sz="2000" i="1" dirty="0"/>
            </a:br>
            <a:r>
              <a:rPr lang="fr-FR" sz="2000" i="1" dirty="0"/>
              <a:t>Mutualisé MEGEN</a:t>
            </a:r>
          </a:p>
          <a:p>
            <a:pPr eaLnBrk="1" hangingPunct="1">
              <a:lnSpc>
                <a:spcPct val="80000"/>
              </a:lnSpc>
            </a:pPr>
            <a:br>
              <a:rPr lang="fr-FR" sz="2000" dirty="0"/>
            </a:br>
            <a:r>
              <a:rPr lang="fr-FR" sz="2000" b="1" dirty="0"/>
              <a:t>Jeudi 12h00-14h00  </a:t>
            </a:r>
            <a:br>
              <a:rPr lang="fr-FR" sz="2000" dirty="0"/>
            </a:br>
            <a:r>
              <a:rPr lang="de-DE" sz="2000" dirty="0"/>
              <a:t>Salle 344</a:t>
            </a:r>
            <a:endParaRPr lang="de-AT" altLang="de-DE" sz="1700" dirty="0">
              <a:latin typeface="Cambria" panose="02040503050406030204" pitchFamily="18" charset="0"/>
            </a:endParaRPr>
          </a:p>
        </p:txBody>
      </p:sp>
      <p:pic>
        <p:nvPicPr>
          <p:cNvPr id="14339" name="Picture 7">
            <a:extLst>
              <a:ext uri="{FF2B5EF4-FFF2-40B4-BE49-F238E27FC236}">
                <a16:creationId xmlns:a16="http://schemas.microsoft.com/office/drawing/2014/main" id="{3A5951F6-3EB8-14FE-85F8-ACFD86C218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8816" y="4968458"/>
            <a:ext cx="1812934" cy="715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Rectangle 8">
            <a:extLst>
              <a:ext uri="{FF2B5EF4-FFF2-40B4-BE49-F238E27FC236}">
                <a16:creationId xmlns:a16="http://schemas.microsoft.com/office/drawing/2014/main" id="{51C261F5-AC3B-CD30-8093-146076B3C6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7801" y="5084763"/>
            <a:ext cx="3529013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de-AT" altLang="de-DE" sz="2000" i="1">
              <a:latin typeface="Cambria" panose="02040503050406030204" pitchFamily="18" charset="0"/>
            </a:endParaRPr>
          </a:p>
        </p:txBody>
      </p:sp>
      <p:sp>
        <p:nvSpPr>
          <p:cNvPr id="14342" name="Textfeld 3">
            <a:extLst>
              <a:ext uri="{FF2B5EF4-FFF2-40B4-BE49-F238E27FC236}">
                <a16:creationId xmlns:a16="http://schemas.microsoft.com/office/drawing/2014/main" id="{C11B6DC2-3E09-161B-6FB5-B0B3BC270C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4709" y="4101182"/>
            <a:ext cx="4760150" cy="6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lnSpc>
                <a:spcPct val="80000"/>
              </a:lnSpc>
              <a:spcBef>
                <a:spcPct val="0"/>
              </a:spcBef>
              <a:buClrTx/>
              <a:buFontTx/>
              <a:buNone/>
            </a:pPr>
            <a:r>
              <a:rPr lang="de-AT" altLang="de-DE" sz="2400" dirty="0">
                <a:latin typeface="Cambria" panose="02040503050406030204" pitchFamily="18" charset="0"/>
              </a:rPr>
              <a:t>Guillaume Deswarte</a:t>
            </a:r>
          </a:p>
          <a:p>
            <a:pPr algn="r" eaLnBrk="1" hangingPunct="1">
              <a:lnSpc>
                <a:spcPct val="80000"/>
              </a:lnSpc>
              <a:spcBef>
                <a:spcPct val="0"/>
              </a:spcBef>
              <a:buClrTx/>
              <a:buFontTx/>
              <a:buNone/>
            </a:pPr>
            <a:r>
              <a:rPr lang="fr-FR" sz="2000" u="sng" dirty="0">
                <a:solidFill>
                  <a:srgbClr val="0563C1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Guillaume.deswarte@sorbonne-universite.fr</a:t>
            </a:r>
            <a:endParaRPr lang="de-DE" altLang="de-DE" sz="2000" dirty="0"/>
          </a:p>
        </p:txBody>
      </p:sp>
    </p:spTree>
    <p:extLst>
      <p:ext uri="{BB962C8B-B14F-4D97-AF65-F5344CB8AC3E}">
        <p14:creationId xmlns:p14="http://schemas.microsoft.com/office/powerpoint/2010/main" val="2682677529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0764F9-023C-2A3A-1B47-7DDBCB693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dirty="0">
                <a:latin typeface="Cambria" panose="02040503050406030204" pitchFamily="18" charset="0"/>
              </a:rPr>
              <a:t>4. Kursbuch: </a:t>
            </a:r>
            <a:r>
              <a:rPr lang="de-AT" dirty="0"/>
              <a:t>Seite 58 / Übung 1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8007048-AEB8-BD71-E3AD-74DE881448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/>
              <a:t>Wo liegt…? Fragen und antworten Sie. Arbeiten Sie mit dem Stadtplan.</a:t>
            </a:r>
          </a:p>
          <a:p>
            <a:pPr lvl="1"/>
            <a:r>
              <a:rPr lang="fr-FR" dirty="0"/>
              <a:t>Où se trouve... ? Posez des questions et répondez. Travaillez avec le plan de la ville.</a:t>
            </a:r>
          </a:p>
          <a:p>
            <a:pPr lvl="1"/>
            <a:endParaRPr lang="de-AT" dirty="0"/>
          </a:p>
          <a:p>
            <a:r>
              <a:rPr lang="de-AT" dirty="0"/>
              <a:t>Wo liegt der Flughafen?</a:t>
            </a:r>
          </a:p>
          <a:p>
            <a:pPr lvl="1"/>
            <a:r>
              <a:rPr lang="de-AT" dirty="0" err="1"/>
              <a:t>Où</a:t>
            </a:r>
            <a:r>
              <a:rPr lang="de-AT" dirty="0"/>
              <a:t> se </a:t>
            </a:r>
            <a:r>
              <a:rPr lang="de-AT" dirty="0" err="1"/>
              <a:t>trouve</a:t>
            </a:r>
            <a:r>
              <a:rPr lang="de-AT" dirty="0"/>
              <a:t> </a:t>
            </a:r>
            <a:r>
              <a:rPr lang="de-AT" dirty="0" err="1"/>
              <a:t>l'aéroport</a:t>
            </a:r>
            <a:r>
              <a:rPr lang="de-AT" dirty="0"/>
              <a:t> ?</a:t>
            </a:r>
          </a:p>
          <a:p>
            <a:r>
              <a:rPr lang="de-AT" dirty="0"/>
              <a:t>Der Flughafen liegt südlich von Frankfurt.</a:t>
            </a:r>
          </a:p>
          <a:p>
            <a:pPr lvl="1"/>
            <a:r>
              <a:rPr lang="fr-FR" dirty="0"/>
              <a:t>L'aéroport se trouve au sud de Francfort.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41580596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760911-87E0-9CDD-D9E5-20804E68DD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FF584B-FF9B-A737-F8E6-E76640CB4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dirty="0">
                <a:latin typeface="Cambria" panose="02040503050406030204" pitchFamily="18" charset="0"/>
              </a:rPr>
              <a:t>4. Kursbuch: Seite 58–59 / Übung 2b &amp; 2c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E1CBAE2-06EA-0210-8D91-EE39E9C597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769764"/>
            <a:ext cx="8915400" cy="4888819"/>
          </a:xfrm>
        </p:spPr>
        <p:txBody>
          <a:bodyPr>
            <a:normAutofit/>
          </a:bodyPr>
          <a:lstStyle/>
          <a:p>
            <a:r>
              <a:rPr lang="de-AT" dirty="0"/>
              <a:t>2b: Auf dem Land oder in der Stadt? Lesen Sie den Text und notieren Sie Vor- und Nachteile.</a:t>
            </a:r>
          </a:p>
          <a:p>
            <a:pPr lvl="1"/>
            <a:r>
              <a:rPr lang="fr-FR" dirty="0"/>
              <a:t>A la campagne ou en ville ? Lisez le texte et notez les avantages et les inconvénients.</a:t>
            </a:r>
            <a:endParaRPr lang="de-AT" dirty="0"/>
          </a:p>
          <a:p>
            <a:r>
              <a:rPr lang="de-AT" dirty="0"/>
              <a:t>2c: Wo wohnen Sie? Wie möchten Sie wohnen? Schreiben Sie fünf Stichwörter und erzählen Sie.</a:t>
            </a:r>
          </a:p>
          <a:p>
            <a:pPr lvl="1"/>
            <a:r>
              <a:rPr lang="fr-FR" dirty="0"/>
              <a:t>Où habitez-vous ? Comment aimeriez-vous vivre ? Ecrivez cinq mots-clés et racontez.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945980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07CA80-851C-1DBE-9D02-55EEE17C7D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FD61AB-BC4D-499F-750E-C61E85513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dirty="0">
                <a:latin typeface="Cambria" panose="02040503050406030204" pitchFamily="18" charset="0"/>
              </a:rPr>
              <a:t>4. Kursbuch: Seite 59 / Übung 3a</a:t>
            </a:r>
            <a:endParaRPr lang="de-AT" dirty="0"/>
          </a:p>
        </p:txBody>
      </p:sp>
      <p:sp>
        <p:nvSpPr>
          <p:cNvPr id="6" name="Inhaltsplatzhalter 2">
            <a:extLst>
              <a:ext uri="{FF2B5EF4-FFF2-40B4-BE49-F238E27FC236}">
                <a16:creationId xmlns:a16="http://schemas.microsoft.com/office/drawing/2014/main" id="{3A1076E6-A9BA-B6BA-D14F-32E4BB2D10AA}"/>
              </a:ext>
            </a:extLst>
          </p:cNvPr>
          <p:cNvSpPr txBox="1">
            <a:spLocks/>
          </p:cNvSpPr>
          <p:nvPr/>
        </p:nvSpPr>
        <p:spPr>
          <a:xfrm>
            <a:off x="2478965" y="1240360"/>
            <a:ext cx="8834303" cy="50146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AT" dirty="0"/>
              <a:t>3a: Was bedeuten die Abkürzungen? Lesen Sie die Anzeigen und die Bildleiste. Ergänzen Sie die Abkürzungen in der Bildleiste.</a:t>
            </a:r>
          </a:p>
          <a:p>
            <a:pPr lvl="1"/>
            <a:r>
              <a:rPr lang="fr-FR" dirty="0"/>
              <a:t>Que signifient les abréviations ? Lisez les annonces et la barre d'images. Complétez les abréviations dans la barre d'images.</a:t>
            </a:r>
            <a:endParaRPr lang="de-AT" dirty="0"/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20A7BD14-657B-A531-31C2-5F13669FE5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2169" y="2500007"/>
            <a:ext cx="3261976" cy="4212077"/>
          </a:xfrm>
        </p:spPr>
        <p:txBody>
          <a:bodyPr>
            <a:normAutofit/>
          </a:bodyPr>
          <a:lstStyle/>
          <a:p>
            <a:r>
              <a:rPr lang="de-AT" dirty="0"/>
              <a:t>Die Einbauküche (EBK)</a:t>
            </a:r>
          </a:p>
          <a:p>
            <a:pPr lvl="1"/>
            <a:r>
              <a:rPr lang="de-AT" dirty="0"/>
              <a:t>La </a:t>
            </a:r>
            <a:r>
              <a:rPr lang="de-AT" dirty="0" err="1"/>
              <a:t>cuisine</a:t>
            </a:r>
            <a:r>
              <a:rPr lang="de-AT" dirty="0"/>
              <a:t> </a:t>
            </a:r>
            <a:r>
              <a:rPr lang="de-AT" dirty="0" err="1"/>
              <a:t>équipée</a:t>
            </a:r>
            <a:endParaRPr lang="de-AT" dirty="0"/>
          </a:p>
          <a:p>
            <a:r>
              <a:rPr lang="de-AT" dirty="0"/>
              <a:t>Die Nebenkosten (NK)</a:t>
            </a:r>
          </a:p>
          <a:p>
            <a:pPr lvl="1"/>
            <a:r>
              <a:rPr lang="de-AT" dirty="0" err="1"/>
              <a:t>Les</a:t>
            </a:r>
            <a:r>
              <a:rPr lang="de-AT" dirty="0"/>
              <a:t> </a:t>
            </a:r>
            <a:r>
              <a:rPr lang="de-AT" dirty="0" err="1"/>
              <a:t>charges</a:t>
            </a:r>
            <a:endParaRPr lang="de-AT" dirty="0"/>
          </a:p>
          <a:p>
            <a:r>
              <a:rPr lang="de-AT" dirty="0"/>
              <a:t>Das Obergeschoss (OG)</a:t>
            </a:r>
          </a:p>
          <a:p>
            <a:pPr lvl="1"/>
            <a:r>
              <a:rPr lang="de-AT" dirty="0" err="1"/>
              <a:t>L'étage</a:t>
            </a:r>
            <a:r>
              <a:rPr lang="de-AT" dirty="0"/>
              <a:t> </a:t>
            </a:r>
            <a:r>
              <a:rPr lang="de-AT" dirty="0" err="1"/>
              <a:t>supérieur</a:t>
            </a:r>
            <a:endParaRPr lang="de-AT" dirty="0"/>
          </a:p>
          <a:p>
            <a:r>
              <a:rPr lang="de-AT" dirty="0"/>
              <a:t>Das Dachgeschoss (DG)</a:t>
            </a:r>
          </a:p>
          <a:p>
            <a:pPr lvl="1"/>
            <a:r>
              <a:rPr lang="de-AT" dirty="0"/>
              <a:t>Le </a:t>
            </a:r>
            <a:r>
              <a:rPr lang="de-AT" dirty="0" err="1"/>
              <a:t>grenier</a:t>
            </a:r>
            <a:endParaRPr lang="de-AT" dirty="0"/>
          </a:p>
          <a:p>
            <a:r>
              <a:rPr lang="de-AT" dirty="0"/>
              <a:t>Das Erdgeschoss (EG)</a:t>
            </a:r>
          </a:p>
          <a:p>
            <a:pPr lvl="1"/>
            <a:r>
              <a:rPr lang="de-AT" dirty="0"/>
              <a:t>Le </a:t>
            </a:r>
            <a:r>
              <a:rPr lang="de-AT" dirty="0" err="1"/>
              <a:t>rez-de-chaussée</a:t>
            </a:r>
            <a:endParaRPr lang="de-AT" dirty="0"/>
          </a:p>
        </p:txBody>
      </p:sp>
      <p:sp>
        <p:nvSpPr>
          <p:cNvPr id="10" name="Inhaltsplatzhalter 7">
            <a:extLst>
              <a:ext uri="{FF2B5EF4-FFF2-40B4-BE49-F238E27FC236}">
                <a16:creationId xmlns:a16="http://schemas.microsoft.com/office/drawing/2014/main" id="{A5C365DF-2F97-9FFC-EBD1-52DEAAC43230}"/>
              </a:ext>
            </a:extLst>
          </p:cNvPr>
          <p:cNvSpPr txBox="1">
            <a:spLocks/>
          </p:cNvSpPr>
          <p:nvPr/>
        </p:nvSpPr>
        <p:spPr>
          <a:xfrm>
            <a:off x="7250383" y="2500006"/>
            <a:ext cx="3338174" cy="42120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AT" dirty="0"/>
              <a:t>Der Quadratmeter (m2)</a:t>
            </a:r>
          </a:p>
          <a:p>
            <a:pPr lvl="1"/>
            <a:r>
              <a:rPr lang="de-AT" dirty="0"/>
              <a:t>Le </a:t>
            </a:r>
            <a:r>
              <a:rPr lang="de-AT" dirty="0" err="1"/>
              <a:t>mètre</a:t>
            </a:r>
            <a:r>
              <a:rPr lang="de-AT" dirty="0"/>
              <a:t> </a:t>
            </a:r>
            <a:r>
              <a:rPr lang="de-AT" dirty="0" err="1"/>
              <a:t>carré</a:t>
            </a:r>
            <a:endParaRPr lang="de-AT" dirty="0"/>
          </a:p>
          <a:p>
            <a:r>
              <a:rPr lang="de-AT" dirty="0"/>
              <a:t>Der Vermieter</a:t>
            </a:r>
          </a:p>
          <a:p>
            <a:pPr lvl="1"/>
            <a:r>
              <a:rPr lang="de-AT" dirty="0"/>
              <a:t>Le </a:t>
            </a:r>
            <a:r>
              <a:rPr lang="de-AT" dirty="0" err="1"/>
              <a:t>bailleur</a:t>
            </a:r>
            <a:endParaRPr lang="de-AT" dirty="0"/>
          </a:p>
          <a:p>
            <a:r>
              <a:rPr lang="de-AT" dirty="0"/>
              <a:t>Der Mieter</a:t>
            </a:r>
          </a:p>
          <a:p>
            <a:pPr lvl="1"/>
            <a:r>
              <a:rPr lang="de-AT" dirty="0"/>
              <a:t>Le </a:t>
            </a:r>
            <a:r>
              <a:rPr lang="de-AT" dirty="0" err="1"/>
              <a:t>locataire</a:t>
            </a:r>
            <a:endParaRPr lang="de-AT" dirty="0"/>
          </a:p>
          <a:p>
            <a:r>
              <a:rPr lang="de-AT" dirty="0"/>
              <a:t>Die Miete</a:t>
            </a:r>
          </a:p>
          <a:p>
            <a:pPr lvl="1"/>
            <a:r>
              <a:rPr lang="de-AT" dirty="0"/>
              <a:t>Le </a:t>
            </a:r>
            <a:r>
              <a:rPr lang="de-AT" dirty="0" err="1"/>
              <a:t>loyer</a:t>
            </a:r>
            <a:endParaRPr lang="de-AT" dirty="0"/>
          </a:p>
          <a:p>
            <a:r>
              <a:rPr lang="de-AT" dirty="0"/>
              <a:t>Der Strom</a:t>
            </a:r>
          </a:p>
          <a:p>
            <a:pPr lvl="1"/>
            <a:r>
              <a:rPr lang="de-AT" dirty="0" err="1"/>
              <a:t>L'électricité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979156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F47317-B1C1-4D17-F9EF-F23F0E272C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455604-A19B-7430-622F-2E3D2FB6C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dirty="0">
                <a:latin typeface="Cambria" panose="02040503050406030204" pitchFamily="18" charset="0"/>
              </a:rPr>
              <a:t>4. Kursbuch: Seite 59 / Übung 3b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2F8B6C8-5547-9292-7DA0-3B0CFD6E77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AT" dirty="0"/>
              <a:t>3b: Für welche Wohnung ruft Paul Schulz (</a:t>
            </a:r>
            <a:r>
              <a:rPr lang="de-AT" dirty="0" err="1"/>
              <a:t>PaSch</a:t>
            </a:r>
            <a:r>
              <a:rPr lang="de-AT" dirty="0"/>
              <a:t>) an? Wann ist der Besichtigungstermin? Hören Sie, kreuzen Sie in a an und notieren Sie den Termin.</a:t>
            </a:r>
          </a:p>
          <a:p>
            <a:pPr lvl="1"/>
            <a:r>
              <a:rPr lang="fr-FR" dirty="0"/>
              <a:t>Pour quel appartement Paul Schulz (</a:t>
            </a:r>
            <a:r>
              <a:rPr lang="fr-FR" dirty="0" err="1"/>
              <a:t>PaSch</a:t>
            </a:r>
            <a:r>
              <a:rPr lang="fr-FR" dirty="0"/>
              <a:t>) appelle-t-il ? Quand a lieu la visite ? Écoutez, cochez en a et notez la date.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2756626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4BA01E-3384-BA92-9772-733B43E67C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D7BE1A-6252-AA85-D05E-0A3055ED6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dirty="0">
                <a:latin typeface="Cambria" panose="02040503050406030204" pitchFamily="18" charset="0"/>
              </a:rPr>
              <a:t>4. Kursbuch: Seite 60 / Übung 5a &amp; 5b</a:t>
            </a:r>
            <a:endParaRPr lang="de-AT" dirty="0"/>
          </a:p>
        </p:txBody>
      </p:sp>
      <p:sp>
        <p:nvSpPr>
          <p:cNvPr id="6" name="Inhaltsplatzhalter 2">
            <a:extLst>
              <a:ext uri="{FF2B5EF4-FFF2-40B4-BE49-F238E27FC236}">
                <a16:creationId xmlns:a16="http://schemas.microsoft.com/office/drawing/2014/main" id="{84DD31F0-C812-1538-4714-AFBB17384D6A}"/>
              </a:ext>
            </a:extLst>
          </p:cNvPr>
          <p:cNvSpPr txBox="1">
            <a:spLocks/>
          </p:cNvSpPr>
          <p:nvPr/>
        </p:nvSpPr>
        <p:spPr>
          <a:xfrm>
            <a:off x="2434365" y="1352025"/>
            <a:ext cx="8600304" cy="46791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Rudi </a:t>
            </a:r>
            <a:r>
              <a:rPr lang="fr-FR" dirty="0" err="1"/>
              <a:t>und</a:t>
            </a:r>
            <a:r>
              <a:rPr lang="fr-FR" dirty="0"/>
              <a:t> Tanja </a:t>
            </a:r>
            <a:r>
              <a:rPr lang="fr-FR" dirty="0" err="1"/>
              <a:t>ziehen</a:t>
            </a:r>
            <a:r>
              <a:rPr lang="fr-FR" dirty="0"/>
              <a:t> um.</a:t>
            </a:r>
          </a:p>
          <a:p>
            <a:pPr lvl="1"/>
            <a:r>
              <a:rPr lang="fr-FR" dirty="0"/>
              <a:t>Rudi et Tanja déménagent.</a:t>
            </a:r>
          </a:p>
          <a:p>
            <a:pPr marL="457200" lvl="1" indent="0">
              <a:buNone/>
            </a:pPr>
            <a:endParaRPr lang="fr-FR" dirty="0"/>
          </a:p>
          <a:p>
            <a:r>
              <a:rPr lang="fr-FR" dirty="0"/>
              <a:t>5a: </a:t>
            </a:r>
            <a:r>
              <a:rPr lang="fr-FR" dirty="0" err="1"/>
              <a:t>Was</a:t>
            </a:r>
            <a:r>
              <a:rPr lang="fr-FR" dirty="0"/>
              <a:t> </a:t>
            </a:r>
            <a:r>
              <a:rPr lang="fr-FR" dirty="0" err="1"/>
              <a:t>gibt</a:t>
            </a:r>
            <a:r>
              <a:rPr lang="fr-FR" dirty="0"/>
              <a:t> es hier? </a:t>
            </a:r>
            <a:r>
              <a:rPr lang="fr-FR" dirty="0" err="1"/>
              <a:t>Schreiben</a:t>
            </a:r>
            <a:r>
              <a:rPr lang="fr-FR" dirty="0"/>
              <a:t> </a:t>
            </a:r>
            <a:r>
              <a:rPr lang="fr-FR" dirty="0" err="1"/>
              <a:t>Sie</a:t>
            </a:r>
            <a:r>
              <a:rPr lang="fr-FR" dirty="0"/>
              <a:t>.</a:t>
            </a:r>
          </a:p>
          <a:p>
            <a:pPr lvl="1"/>
            <a:r>
              <a:rPr lang="fr-FR" dirty="0"/>
              <a:t>Qu'est-ce qu'il y a ici ? Écrivez ce que vous voyez.</a:t>
            </a:r>
          </a:p>
          <a:p>
            <a:r>
              <a:rPr lang="fr-FR" dirty="0"/>
              <a:t>5b: </a:t>
            </a:r>
            <a:r>
              <a:rPr lang="fr-FR" dirty="0" err="1"/>
              <a:t>Wo</a:t>
            </a:r>
            <a:r>
              <a:rPr lang="fr-FR" dirty="0"/>
              <a:t> </a:t>
            </a:r>
            <a:r>
              <a:rPr lang="fr-FR" dirty="0" err="1"/>
              <a:t>steht</a:t>
            </a:r>
            <a:r>
              <a:rPr lang="fr-FR" dirty="0"/>
              <a:t> </a:t>
            </a:r>
            <a:r>
              <a:rPr lang="fr-FR" dirty="0" err="1"/>
              <a:t>was</a:t>
            </a:r>
            <a:r>
              <a:rPr lang="fr-FR" dirty="0"/>
              <a:t>? </a:t>
            </a:r>
            <a:r>
              <a:rPr lang="fr-FR" dirty="0" err="1"/>
              <a:t>Was</a:t>
            </a:r>
            <a:r>
              <a:rPr lang="fr-FR" dirty="0"/>
              <a:t> </a:t>
            </a:r>
            <a:r>
              <a:rPr lang="fr-FR" dirty="0" err="1"/>
              <a:t>ist</a:t>
            </a:r>
            <a:r>
              <a:rPr lang="fr-FR" dirty="0"/>
              <a:t> </a:t>
            </a:r>
            <a:r>
              <a:rPr lang="fr-FR" dirty="0" err="1"/>
              <a:t>richtig</a:t>
            </a:r>
            <a:r>
              <a:rPr lang="fr-FR" dirty="0"/>
              <a:t>? </a:t>
            </a:r>
            <a:r>
              <a:rPr lang="fr-FR" dirty="0" err="1"/>
              <a:t>Kreuzen</a:t>
            </a:r>
            <a:r>
              <a:rPr lang="fr-FR" dirty="0"/>
              <a:t> </a:t>
            </a:r>
            <a:r>
              <a:rPr lang="fr-FR" dirty="0" err="1"/>
              <a:t>Sie</a:t>
            </a:r>
            <a:r>
              <a:rPr lang="fr-FR" dirty="0"/>
              <a:t> an. </a:t>
            </a:r>
            <a:r>
              <a:rPr lang="fr-FR" dirty="0" err="1"/>
              <a:t>Korrigieren</a:t>
            </a:r>
            <a:r>
              <a:rPr lang="fr-FR" dirty="0"/>
              <a:t> </a:t>
            </a:r>
            <a:r>
              <a:rPr lang="fr-FR" dirty="0" err="1"/>
              <a:t>Sie</a:t>
            </a:r>
            <a:r>
              <a:rPr lang="fr-FR" dirty="0"/>
              <a:t> </a:t>
            </a:r>
            <a:r>
              <a:rPr lang="fr-FR" dirty="0" err="1"/>
              <a:t>dann</a:t>
            </a:r>
            <a:r>
              <a:rPr lang="fr-FR" dirty="0"/>
              <a:t> die </a:t>
            </a:r>
            <a:r>
              <a:rPr lang="fr-FR" dirty="0" err="1"/>
              <a:t>falschen</a:t>
            </a:r>
            <a:r>
              <a:rPr lang="fr-FR" dirty="0"/>
              <a:t> </a:t>
            </a:r>
            <a:r>
              <a:rPr lang="fr-FR" dirty="0" err="1"/>
              <a:t>Aussagen</a:t>
            </a:r>
            <a:r>
              <a:rPr lang="fr-FR" dirty="0"/>
              <a:t>.</a:t>
            </a:r>
          </a:p>
          <a:p>
            <a:pPr lvl="1"/>
            <a:r>
              <a:rPr lang="fr-FR" dirty="0"/>
              <a:t>Où est quoi ? Qu'est-ce qui est correct ? Faites une croix dans la case correspondante. Corrigez ensuite les affirmations erronées.</a:t>
            </a:r>
          </a:p>
        </p:txBody>
      </p:sp>
    </p:spTree>
    <p:extLst>
      <p:ext uri="{BB962C8B-B14F-4D97-AF65-F5344CB8AC3E}">
        <p14:creationId xmlns:p14="http://schemas.microsoft.com/office/powerpoint/2010/main" val="40316510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1A6693-DF81-26CC-8485-63C1E1396D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93EC41-3D6D-434E-3114-EC0E46FDA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dirty="0">
                <a:latin typeface="Cambria" panose="02040503050406030204" pitchFamily="18" charset="0"/>
              </a:rPr>
              <a:t>4. Kursbuch: Seite 60–61 / Übung 6a, 6b &amp; 6c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8036F23-5D36-8102-05D1-9F2B5665AE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7344" y="1979578"/>
            <a:ext cx="8641371" cy="3983477"/>
          </a:xfrm>
        </p:spPr>
        <p:txBody>
          <a:bodyPr>
            <a:normAutofit/>
          </a:bodyPr>
          <a:lstStyle/>
          <a:p>
            <a:r>
              <a:rPr lang="fr-FR" dirty="0" err="1"/>
              <a:t>Wechselpräpositionen</a:t>
            </a:r>
            <a:r>
              <a:rPr lang="fr-FR" dirty="0"/>
              <a:t> mit </a:t>
            </a:r>
            <a:r>
              <a:rPr lang="fr-FR" dirty="0" err="1"/>
              <a:t>Akkusativ</a:t>
            </a:r>
            <a:r>
              <a:rPr lang="fr-FR" dirty="0"/>
              <a:t>: </a:t>
            </a:r>
            <a:r>
              <a:rPr lang="fr-FR" dirty="0" err="1"/>
              <a:t>Wohin</a:t>
            </a:r>
            <a:r>
              <a:rPr lang="fr-FR" dirty="0"/>
              <a:t>?</a:t>
            </a:r>
          </a:p>
          <a:p>
            <a:pPr lvl="1"/>
            <a:r>
              <a:rPr lang="fr-FR" dirty="0"/>
              <a:t>Prépositions alternées à l'accusatif : Où ?</a:t>
            </a:r>
          </a:p>
          <a:p>
            <a:pPr lvl="1"/>
            <a:endParaRPr lang="fr-FR" dirty="0"/>
          </a:p>
          <a:p>
            <a:r>
              <a:rPr lang="fr-FR" dirty="0"/>
              <a:t>6a: </a:t>
            </a:r>
            <a:r>
              <a:rPr lang="fr-FR" dirty="0" err="1"/>
              <a:t>Wohin</a:t>
            </a:r>
            <a:r>
              <a:rPr lang="fr-FR" dirty="0"/>
              <a:t> </a:t>
            </a:r>
            <a:r>
              <a:rPr lang="fr-FR" dirty="0" err="1"/>
              <a:t>kommt</a:t>
            </a:r>
            <a:r>
              <a:rPr lang="fr-FR" dirty="0"/>
              <a:t> </a:t>
            </a:r>
            <a:r>
              <a:rPr lang="fr-FR" dirty="0" err="1"/>
              <a:t>was</a:t>
            </a:r>
            <a:r>
              <a:rPr lang="fr-FR" dirty="0"/>
              <a:t>? </a:t>
            </a:r>
            <a:r>
              <a:rPr lang="fr-FR" dirty="0" err="1"/>
              <a:t>Hören</a:t>
            </a:r>
            <a:r>
              <a:rPr lang="fr-FR" dirty="0"/>
              <a:t> </a:t>
            </a:r>
            <a:r>
              <a:rPr lang="fr-FR" dirty="0" err="1"/>
              <a:t>Sie</a:t>
            </a:r>
            <a:r>
              <a:rPr lang="fr-FR" dirty="0"/>
              <a:t> </a:t>
            </a:r>
            <a:r>
              <a:rPr lang="fr-FR" dirty="0" err="1"/>
              <a:t>und</a:t>
            </a:r>
            <a:r>
              <a:rPr lang="fr-FR" dirty="0"/>
              <a:t> </a:t>
            </a:r>
            <a:r>
              <a:rPr lang="fr-FR" dirty="0" err="1"/>
              <a:t>notieren</a:t>
            </a:r>
            <a:r>
              <a:rPr lang="fr-FR" dirty="0"/>
              <a:t> </a:t>
            </a:r>
            <a:r>
              <a:rPr lang="fr-FR" dirty="0" err="1"/>
              <a:t>Sie</a:t>
            </a:r>
            <a:r>
              <a:rPr lang="fr-FR" dirty="0"/>
              <a:t> </a:t>
            </a:r>
            <a:r>
              <a:rPr lang="fr-FR" dirty="0" err="1"/>
              <a:t>im</a:t>
            </a:r>
            <a:r>
              <a:rPr lang="fr-FR" dirty="0"/>
              <a:t> Plan. </a:t>
            </a:r>
            <a:r>
              <a:rPr lang="fr-FR" dirty="0" err="1"/>
              <a:t>Sprechen</a:t>
            </a:r>
            <a:r>
              <a:rPr lang="fr-FR" dirty="0"/>
              <a:t> </a:t>
            </a:r>
            <a:r>
              <a:rPr lang="fr-FR" dirty="0" err="1"/>
              <a:t>Sie</a:t>
            </a:r>
            <a:r>
              <a:rPr lang="fr-FR" dirty="0"/>
              <a:t> </a:t>
            </a:r>
            <a:r>
              <a:rPr lang="fr-FR" dirty="0" err="1"/>
              <a:t>im</a:t>
            </a:r>
            <a:r>
              <a:rPr lang="fr-FR" dirty="0"/>
              <a:t> </a:t>
            </a:r>
            <a:r>
              <a:rPr lang="fr-FR" dirty="0" err="1"/>
              <a:t>Kurs</a:t>
            </a:r>
            <a:r>
              <a:rPr lang="fr-FR" dirty="0"/>
              <a:t>.</a:t>
            </a:r>
          </a:p>
          <a:p>
            <a:pPr lvl="1"/>
            <a:r>
              <a:rPr lang="fr-FR" dirty="0"/>
              <a:t>Où va quoi ? Écoutez et notez sur le plan. Parlez en classe.</a:t>
            </a:r>
          </a:p>
          <a:p>
            <a:r>
              <a:rPr lang="fr-FR" dirty="0"/>
              <a:t>6b: </a:t>
            </a:r>
            <a:r>
              <a:rPr lang="fr-FR" dirty="0" err="1"/>
              <a:t>Ergänzen</a:t>
            </a:r>
            <a:r>
              <a:rPr lang="fr-FR" dirty="0"/>
              <a:t> </a:t>
            </a:r>
            <a:r>
              <a:rPr lang="fr-FR" dirty="0" err="1"/>
              <a:t>Sie</a:t>
            </a:r>
            <a:r>
              <a:rPr lang="fr-FR" dirty="0"/>
              <a:t> den </a:t>
            </a:r>
            <a:r>
              <a:rPr lang="fr-FR" dirty="0" err="1"/>
              <a:t>Grammatikkasten</a:t>
            </a:r>
            <a:r>
              <a:rPr lang="fr-FR" dirty="0"/>
              <a:t>.</a:t>
            </a:r>
          </a:p>
          <a:p>
            <a:pPr lvl="1"/>
            <a:r>
              <a:rPr lang="fr-FR" dirty="0"/>
              <a:t>Complétez l'encadré grammatical.</a:t>
            </a:r>
          </a:p>
          <a:p>
            <a:r>
              <a:rPr lang="fr-FR" dirty="0"/>
              <a:t>6c: </a:t>
            </a:r>
            <a:r>
              <a:rPr lang="fr-FR" dirty="0" err="1"/>
              <a:t>Wohin</a:t>
            </a:r>
            <a:r>
              <a:rPr lang="fr-FR" dirty="0"/>
              <a:t> </a:t>
            </a:r>
            <a:r>
              <a:rPr lang="fr-FR" dirty="0" err="1"/>
              <a:t>kommt</a:t>
            </a:r>
            <a:r>
              <a:rPr lang="fr-FR" dirty="0"/>
              <a:t>…? </a:t>
            </a:r>
            <a:r>
              <a:rPr lang="fr-FR" dirty="0" err="1"/>
              <a:t>Hören</a:t>
            </a:r>
            <a:r>
              <a:rPr lang="fr-FR" dirty="0"/>
              <a:t> </a:t>
            </a:r>
            <a:r>
              <a:rPr lang="fr-FR" dirty="0" err="1"/>
              <a:t>Sie</a:t>
            </a:r>
            <a:r>
              <a:rPr lang="fr-FR" dirty="0"/>
              <a:t> </a:t>
            </a:r>
            <a:r>
              <a:rPr lang="fr-FR" dirty="0" err="1"/>
              <a:t>noch</a:t>
            </a:r>
            <a:r>
              <a:rPr lang="fr-FR" dirty="0"/>
              <a:t> </a:t>
            </a:r>
            <a:r>
              <a:rPr lang="fr-FR" dirty="0" err="1"/>
              <a:t>einmal</a:t>
            </a:r>
            <a:r>
              <a:rPr lang="fr-FR" dirty="0"/>
              <a:t> </a:t>
            </a:r>
            <a:r>
              <a:rPr lang="fr-FR" dirty="0" err="1"/>
              <a:t>und</a:t>
            </a:r>
            <a:r>
              <a:rPr lang="fr-FR" dirty="0"/>
              <a:t> </a:t>
            </a:r>
            <a:r>
              <a:rPr lang="fr-FR" dirty="0" err="1"/>
              <a:t>ergänzen</a:t>
            </a:r>
            <a:r>
              <a:rPr lang="fr-FR" dirty="0"/>
              <a:t> </a:t>
            </a:r>
            <a:r>
              <a:rPr lang="fr-FR" dirty="0" err="1"/>
              <a:t>Sie</a:t>
            </a:r>
            <a:r>
              <a:rPr lang="fr-FR" dirty="0"/>
              <a:t> </a:t>
            </a:r>
            <a:r>
              <a:rPr lang="fr-FR" dirty="0" err="1"/>
              <a:t>dann</a:t>
            </a:r>
            <a:r>
              <a:rPr lang="fr-FR" dirty="0"/>
              <a:t>.</a:t>
            </a:r>
          </a:p>
          <a:p>
            <a:pPr lvl="1"/>
            <a:r>
              <a:rPr lang="fr-FR" dirty="0"/>
              <a:t>Où va… ? Écoutez une nouvelle fois et complétez ensuite.</a:t>
            </a:r>
          </a:p>
        </p:txBody>
      </p:sp>
    </p:spTree>
    <p:extLst>
      <p:ext uri="{BB962C8B-B14F-4D97-AF65-F5344CB8AC3E}">
        <p14:creationId xmlns:p14="http://schemas.microsoft.com/office/powerpoint/2010/main" val="19962946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C2E02F-EC00-8C1E-BFED-07049D5F98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101582-3A50-47AF-4EC1-1D0773B96F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dirty="0">
                <a:latin typeface="Cambria" panose="02040503050406030204" pitchFamily="18" charset="0"/>
              </a:rPr>
              <a:t>4. Kursbuch: Seite 61 / Übung 6d + Bildleiste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D63A5B5-66E1-6EB8-88D4-B87C3FEE30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22380"/>
            <a:ext cx="8743511" cy="4858966"/>
          </a:xfrm>
        </p:spPr>
        <p:txBody>
          <a:bodyPr>
            <a:normAutofit/>
          </a:bodyPr>
          <a:lstStyle/>
          <a:p>
            <a:r>
              <a:rPr lang="fr-FR" dirty="0" err="1"/>
              <a:t>Fragen</a:t>
            </a:r>
            <a:r>
              <a:rPr lang="fr-FR" dirty="0"/>
              <a:t> </a:t>
            </a:r>
            <a:r>
              <a:rPr lang="fr-FR" dirty="0" err="1"/>
              <a:t>und</a:t>
            </a:r>
            <a:r>
              <a:rPr lang="fr-FR" dirty="0"/>
              <a:t> </a:t>
            </a:r>
            <a:r>
              <a:rPr lang="fr-FR" dirty="0" err="1"/>
              <a:t>antworten</a:t>
            </a:r>
            <a:r>
              <a:rPr lang="fr-FR" dirty="0"/>
              <a:t> </a:t>
            </a:r>
            <a:r>
              <a:rPr lang="fr-FR" dirty="0" err="1"/>
              <a:t>Sie</a:t>
            </a:r>
            <a:r>
              <a:rPr lang="fr-FR" dirty="0"/>
              <a:t>. </a:t>
            </a:r>
            <a:r>
              <a:rPr lang="fr-FR" dirty="0" err="1"/>
              <a:t>Ihre</a:t>
            </a:r>
            <a:r>
              <a:rPr lang="fr-FR" dirty="0"/>
              <a:t> </a:t>
            </a:r>
            <a:r>
              <a:rPr lang="fr-FR" dirty="0" err="1"/>
              <a:t>Partnerin</a:t>
            </a:r>
            <a:r>
              <a:rPr lang="fr-FR" dirty="0"/>
              <a:t> / </a:t>
            </a:r>
            <a:r>
              <a:rPr lang="fr-FR" dirty="0" err="1"/>
              <a:t>Ihr</a:t>
            </a:r>
            <a:r>
              <a:rPr lang="fr-FR" dirty="0"/>
              <a:t> Partner </a:t>
            </a:r>
            <a:r>
              <a:rPr lang="fr-FR" dirty="0" err="1"/>
              <a:t>arbeitet</a:t>
            </a:r>
            <a:r>
              <a:rPr lang="fr-FR" dirty="0"/>
              <a:t> </a:t>
            </a:r>
            <a:r>
              <a:rPr lang="fr-FR" dirty="0" err="1"/>
              <a:t>auf</a:t>
            </a:r>
            <a:r>
              <a:rPr lang="fr-FR" dirty="0"/>
              <a:t> Seite 139. Die </a:t>
            </a:r>
            <a:r>
              <a:rPr lang="fr-FR" dirty="0" err="1"/>
              <a:t>Bildleiste</a:t>
            </a:r>
            <a:r>
              <a:rPr lang="fr-FR" dirty="0"/>
              <a:t> </a:t>
            </a:r>
            <a:r>
              <a:rPr lang="fr-FR" dirty="0" err="1"/>
              <a:t>hilft</a:t>
            </a:r>
            <a:r>
              <a:rPr lang="fr-FR" dirty="0"/>
              <a:t>.</a:t>
            </a:r>
          </a:p>
          <a:p>
            <a:pPr lvl="1"/>
            <a:r>
              <a:rPr lang="fr-FR" dirty="0"/>
              <a:t>Posez des questions et répondez. Votre partenaire travaille à la page 139. La barre d'images vous aide.</a:t>
            </a:r>
          </a:p>
        </p:txBody>
      </p:sp>
    </p:spTree>
    <p:extLst>
      <p:ext uri="{BB962C8B-B14F-4D97-AF65-F5344CB8AC3E}">
        <p14:creationId xmlns:p14="http://schemas.microsoft.com/office/powerpoint/2010/main" val="16059729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A9EAFC-C061-9D7B-332C-73A132C423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52513F-6FE9-7D64-63E6-2407E5896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dirty="0">
                <a:latin typeface="Cambria" panose="02040503050406030204" pitchFamily="18" charset="0"/>
              </a:rPr>
              <a:t>4. Kursbuch: Seite 61 / Übung 7a &amp; 7b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3200087-520D-0E1A-E273-FF9B4BA4D5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85609"/>
            <a:ext cx="8743511" cy="5014607"/>
          </a:xfrm>
        </p:spPr>
        <p:txBody>
          <a:bodyPr>
            <a:normAutofit/>
          </a:bodyPr>
          <a:lstStyle/>
          <a:p>
            <a:r>
              <a:rPr lang="fr-FR" dirty="0"/>
              <a:t>7a: </a:t>
            </a:r>
            <a:r>
              <a:rPr lang="fr-FR" dirty="0" err="1"/>
              <a:t>Hören</a:t>
            </a:r>
            <a:r>
              <a:rPr lang="fr-FR" dirty="0"/>
              <a:t> </a:t>
            </a:r>
            <a:r>
              <a:rPr lang="fr-FR" dirty="0" err="1"/>
              <a:t>Sie</a:t>
            </a:r>
            <a:r>
              <a:rPr lang="fr-FR" dirty="0"/>
              <a:t> </a:t>
            </a:r>
            <a:r>
              <a:rPr lang="fr-FR" dirty="0" err="1"/>
              <a:t>und</a:t>
            </a:r>
            <a:r>
              <a:rPr lang="fr-FR" dirty="0"/>
              <a:t> </a:t>
            </a:r>
            <a:r>
              <a:rPr lang="fr-FR" dirty="0" err="1"/>
              <a:t>zeichnen</a:t>
            </a:r>
            <a:r>
              <a:rPr lang="fr-FR" dirty="0"/>
              <a:t> </a:t>
            </a:r>
            <a:r>
              <a:rPr lang="fr-FR" dirty="0" err="1"/>
              <a:t>Sie</a:t>
            </a:r>
            <a:r>
              <a:rPr lang="fr-FR" dirty="0"/>
              <a:t> den </a:t>
            </a:r>
            <a:r>
              <a:rPr lang="fr-FR" dirty="0" err="1"/>
              <a:t>Weg</a:t>
            </a:r>
            <a:r>
              <a:rPr lang="fr-FR" dirty="0"/>
              <a:t> in den Plan in 6a.</a:t>
            </a:r>
          </a:p>
          <a:p>
            <a:pPr lvl="1"/>
            <a:r>
              <a:rPr lang="fr-FR" dirty="0"/>
              <a:t>Écoutez et dessinez le chemin sur le plan en 6a.</a:t>
            </a:r>
          </a:p>
          <a:p>
            <a:r>
              <a:rPr lang="fr-FR" dirty="0"/>
              <a:t>7b: </a:t>
            </a:r>
            <a:r>
              <a:rPr lang="fr-FR" dirty="0" err="1"/>
              <a:t>Und</a:t>
            </a:r>
            <a:r>
              <a:rPr lang="fr-FR" dirty="0"/>
              <a:t> </a:t>
            </a:r>
            <a:r>
              <a:rPr lang="fr-FR" dirty="0" err="1"/>
              <a:t>wohin</a:t>
            </a:r>
            <a:r>
              <a:rPr lang="fr-FR" dirty="0"/>
              <a:t> </a:t>
            </a:r>
            <a:r>
              <a:rPr lang="fr-FR" dirty="0" err="1"/>
              <a:t>läuft</a:t>
            </a:r>
            <a:r>
              <a:rPr lang="fr-FR" dirty="0"/>
              <a:t> </a:t>
            </a:r>
            <a:r>
              <a:rPr lang="fr-FR" dirty="0" err="1"/>
              <a:t>Ihre</a:t>
            </a:r>
            <a:r>
              <a:rPr lang="fr-FR" dirty="0"/>
              <a:t> </a:t>
            </a:r>
            <a:r>
              <a:rPr lang="fr-FR" dirty="0" err="1"/>
              <a:t>Katze</a:t>
            </a:r>
            <a:r>
              <a:rPr lang="fr-FR" dirty="0"/>
              <a:t>? </a:t>
            </a:r>
            <a:r>
              <a:rPr lang="fr-FR" dirty="0" err="1"/>
              <a:t>Beschreiben</a:t>
            </a:r>
            <a:r>
              <a:rPr lang="fr-FR" dirty="0"/>
              <a:t> </a:t>
            </a:r>
            <a:r>
              <a:rPr lang="fr-FR" dirty="0" err="1"/>
              <a:t>Sie</a:t>
            </a:r>
            <a:r>
              <a:rPr lang="fr-FR" dirty="0"/>
              <a:t>, </a:t>
            </a:r>
            <a:r>
              <a:rPr lang="fr-FR" dirty="0" err="1"/>
              <a:t>Ihre</a:t>
            </a:r>
            <a:r>
              <a:rPr lang="fr-FR" dirty="0"/>
              <a:t> </a:t>
            </a:r>
            <a:r>
              <a:rPr lang="fr-FR" dirty="0" err="1"/>
              <a:t>Partnerin</a:t>
            </a:r>
            <a:r>
              <a:rPr lang="fr-FR" dirty="0"/>
              <a:t> / </a:t>
            </a:r>
            <a:r>
              <a:rPr lang="fr-FR" dirty="0" err="1"/>
              <a:t>Ihr</a:t>
            </a:r>
            <a:r>
              <a:rPr lang="fr-FR" dirty="0"/>
              <a:t> Partner </a:t>
            </a:r>
            <a:r>
              <a:rPr lang="fr-FR" dirty="0" err="1"/>
              <a:t>zeichnet</a:t>
            </a:r>
            <a:r>
              <a:rPr lang="fr-FR" dirty="0"/>
              <a:t> den </a:t>
            </a:r>
            <a:r>
              <a:rPr lang="fr-FR" dirty="0" err="1"/>
              <a:t>Weg</a:t>
            </a:r>
            <a:r>
              <a:rPr lang="fr-FR" dirty="0"/>
              <a:t> in den Plan in 6a.</a:t>
            </a:r>
          </a:p>
          <a:p>
            <a:pPr lvl="1"/>
            <a:r>
              <a:rPr lang="fr-FR" dirty="0"/>
              <a:t>Et où va votre chat ? Décrivez, votre partenaire dessine le chemin dans le plan en 6a.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378948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676C4D-4F65-CB7F-4294-189B60F00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5. Hausübung bis zur nächsten Stunde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F73B175-F7BC-1F9E-470D-294CF3FE01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8161" y="1327825"/>
            <a:ext cx="8915400" cy="5189707"/>
          </a:xfrm>
        </p:spPr>
        <p:txBody>
          <a:bodyPr>
            <a:normAutofit/>
          </a:bodyPr>
          <a:lstStyle/>
          <a:p>
            <a:r>
              <a:rPr lang="de-AT" dirty="0"/>
              <a:t>Wiederholen und lernen Sie: Kursbuch, Seite 63.</a:t>
            </a:r>
          </a:p>
          <a:p>
            <a:pPr lvl="1"/>
            <a:r>
              <a:rPr lang="fr-FR" dirty="0"/>
              <a:t>Révisez et apprenez : livre de cours, page 63.</a:t>
            </a:r>
            <a:endParaRPr lang="de-AT" dirty="0"/>
          </a:p>
          <a:p>
            <a:r>
              <a:rPr lang="fr-FR" dirty="0" err="1"/>
              <a:t>Übungsbuch</a:t>
            </a:r>
            <a:r>
              <a:rPr lang="fr-FR" dirty="0"/>
              <a:t>: </a:t>
            </a:r>
            <a:r>
              <a:rPr lang="fr-FR" dirty="0" err="1"/>
              <a:t>Kapitel</a:t>
            </a:r>
            <a:r>
              <a:rPr lang="fr-FR" dirty="0"/>
              <a:t> 7 (64-73)</a:t>
            </a:r>
          </a:p>
          <a:p>
            <a:pPr lvl="1"/>
            <a:r>
              <a:rPr lang="fr-FR" dirty="0"/>
              <a:t>1.1 / 1.2 / 1.3 </a:t>
            </a:r>
          </a:p>
          <a:p>
            <a:pPr lvl="1"/>
            <a:r>
              <a:rPr lang="fr-FR" dirty="0"/>
              <a:t>2.1</a:t>
            </a:r>
          </a:p>
          <a:p>
            <a:pPr lvl="1"/>
            <a:r>
              <a:rPr lang="fr-FR" dirty="0"/>
              <a:t>3.1 / 3.2</a:t>
            </a:r>
          </a:p>
          <a:p>
            <a:pPr lvl="1"/>
            <a:r>
              <a:rPr lang="fr-FR" dirty="0"/>
              <a:t>5.1 / 5.2</a:t>
            </a:r>
          </a:p>
          <a:p>
            <a:pPr lvl="1"/>
            <a:r>
              <a:rPr lang="fr-FR" dirty="0"/>
              <a:t>6.1 / 6.3</a:t>
            </a:r>
          </a:p>
          <a:p>
            <a:pPr lvl="1"/>
            <a:r>
              <a:rPr lang="fr-FR" dirty="0"/>
              <a:t>7.1 / 7.2</a:t>
            </a:r>
          </a:p>
          <a:p>
            <a:pPr lvl="1"/>
            <a:r>
              <a:rPr lang="fr-FR" dirty="0"/>
              <a:t>8.1</a:t>
            </a:r>
          </a:p>
          <a:p>
            <a:r>
              <a:rPr lang="fr-FR" dirty="0" err="1"/>
              <a:t>Erstellen</a:t>
            </a:r>
            <a:r>
              <a:rPr lang="fr-FR" dirty="0"/>
              <a:t> </a:t>
            </a:r>
            <a:r>
              <a:rPr lang="fr-FR" dirty="0" err="1"/>
              <a:t>Sie</a:t>
            </a:r>
            <a:r>
              <a:rPr lang="fr-FR" dirty="0"/>
              <a:t> </a:t>
            </a:r>
            <a:r>
              <a:rPr lang="fr-FR" dirty="0" err="1"/>
              <a:t>eine</a:t>
            </a:r>
            <a:r>
              <a:rPr lang="fr-FR" dirty="0"/>
              <a:t> Liste mit 20 </a:t>
            </a:r>
            <a:r>
              <a:rPr lang="fr-FR" dirty="0" err="1"/>
              <a:t>Vokabeln</a:t>
            </a:r>
            <a:r>
              <a:rPr lang="fr-FR" dirty="0"/>
              <a:t>, die </a:t>
            </a:r>
            <a:r>
              <a:rPr lang="fr-FR" dirty="0" err="1"/>
              <a:t>Sie</a:t>
            </a:r>
            <a:r>
              <a:rPr lang="fr-FR" dirty="0"/>
              <a:t> </a:t>
            </a:r>
            <a:r>
              <a:rPr lang="fr-FR" dirty="0" err="1"/>
              <a:t>sich</a:t>
            </a:r>
            <a:r>
              <a:rPr lang="fr-FR" dirty="0"/>
              <a:t> </a:t>
            </a:r>
            <a:r>
              <a:rPr lang="fr-FR" dirty="0" err="1"/>
              <a:t>aus</a:t>
            </a:r>
            <a:r>
              <a:rPr lang="fr-FR" dirty="0"/>
              <a:t> </a:t>
            </a:r>
            <a:r>
              <a:rPr lang="fr-FR" dirty="0" err="1"/>
              <a:t>Kapitel</a:t>
            </a:r>
            <a:r>
              <a:rPr lang="fr-FR" dirty="0"/>
              <a:t> 7 merken </a:t>
            </a:r>
            <a:r>
              <a:rPr lang="fr-FR" dirty="0" err="1"/>
              <a:t>möchten</a:t>
            </a:r>
            <a:r>
              <a:rPr lang="fr-FR" dirty="0"/>
              <a:t>.</a:t>
            </a:r>
          </a:p>
          <a:p>
            <a:pPr lvl="1"/>
            <a:r>
              <a:rPr lang="fr-FR" dirty="0"/>
              <a:t>Faites une liste de 20 mots de vocabulaire que vous souhaitez mémoriser du chapitre 7.</a:t>
            </a:r>
            <a:endParaRPr lang="de-AT" altLang="de-DE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92633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FBEF11-AEBE-BECD-A468-06F40C457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0355" y="2467502"/>
            <a:ext cx="8911687" cy="1661890"/>
          </a:xfrm>
        </p:spPr>
        <p:txBody>
          <a:bodyPr>
            <a:normAutofit fontScale="90000"/>
          </a:bodyPr>
          <a:lstStyle/>
          <a:p>
            <a:pPr algn="ctr"/>
            <a:r>
              <a:rPr lang="de-AT" dirty="0"/>
              <a:t>Vielen Dank für Ihre Aufmerksamkeit!</a:t>
            </a:r>
            <a:br>
              <a:rPr lang="de-AT" dirty="0"/>
            </a:br>
            <a:br>
              <a:rPr lang="de-AT" dirty="0"/>
            </a:br>
            <a:r>
              <a:rPr lang="de-AT" dirty="0"/>
              <a:t>Ich wünsche Ihnen eine schöne Woche!</a:t>
            </a:r>
          </a:p>
        </p:txBody>
      </p:sp>
    </p:spTree>
    <p:extLst>
      <p:ext uri="{BB962C8B-B14F-4D97-AF65-F5344CB8AC3E}">
        <p14:creationId xmlns:p14="http://schemas.microsoft.com/office/powerpoint/2010/main" val="383122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72FC38-2638-23FC-3DFD-05AA3E7FB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err="1"/>
              <a:t>Moodle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151121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27F627-460A-7BF1-7F39-6BF9052CB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b="1" dirty="0">
                <a:latin typeface="Cambria" panose="02040503050406030204" pitchFamily="18" charset="0"/>
              </a:rPr>
              <a:t>Programm für den 25. November 2024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F87626C-6744-C5D0-908C-53DE3EFB83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150000"/>
              </a:lnSpc>
            </a:pPr>
            <a:r>
              <a:rPr lang="de-AT" altLang="de-DE" sz="2800" dirty="0">
                <a:latin typeface="Cambria" panose="02040503050406030204" pitchFamily="18" charset="0"/>
              </a:rPr>
              <a:t>1. Anwesenheitsliste</a:t>
            </a:r>
          </a:p>
          <a:p>
            <a:pPr eaLnBrk="1" hangingPunct="1">
              <a:lnSpc>
                <a:spcPct val="150000"/>
              </a:lnSpc>
            </a:pPr>
            <a:r>
              <a:rPr lang="de-AT" altLang="de-DE" sz="2800" dirty="0">
                <a:latin typeface="Cambria" panose="02040503050406030204" pitchFamily="18" charset="0"/>
              </a:rPr>
              <a:t>2. Wiederholung </a:t>
            </a:r>
          </a:p>
          <a:p>
            <a:pPr eaLnBrk="1" hangingPunct="1">
              <a:lnSpc>
                <a:spcPct val="150000"/>
              </a:lnSpc>
            </a:pPr>
            <a:r>
              <a:rPr lang="de-AT" altLang="de-DE" sz="2800" dirty="0">
                <a:latin typeface="Cambria" panose="02040503050406030204" pitchFamily="18" charset="0"/>
              </a:rPr>
              <a:t>3. Hausübung vergleichen</a:t>
            </a:r>
          </a:p>
          <a:p>
            <a:pPr eaLnBrk="1" hangingPunct="1">
              <a:lnSpc>
                <a:spcPct val="150000"/>
              </a:lnSpc>
            </a:pPr>
            <a:r>
              <a:rPr lang="de-AT" altLang="de-DE" sz="2800" dirty="0">
                <a:latin typeface="Cambria" panose="02040503050406030204" pitchFamily="18" charset="0"/>
              </a:rPr>
              <a:t>4. Panorama: Kursbuch A2</a:t>
            </a:r>
          </a:p>
          <a:p>
            <a:pPr eaLnBrk="1" hangingPunct="1">
              <a:lnSpc>
                <a:spcPct val="150000"/>
              </a:lnSpc>
            </a:pPr>
            <a:r>
              <a:rPr lang="de-AT" altLang="de-DE" sz="2800" dirty="0">
                <a:latin typeface="Cambria" panose="02040503050406030204" pitchFamily="18" charset="0"/>
              </a:rPr>
              <a:t>5. Hausübung bis zur nächsten Stunde</a:t>
            </a:r>
          </a:p>
          <a:p>
            <a:pPr eaLnBrk="1" hangingPunct="1">
              <a:lnSpc>
                <a:spcPct val="150000"/>
              </a:lnSpc>
            </a:pPr>
            <a:endParaRPr lang="de-AT" altLang="de-DE" sz="2800" dirty="0">
              <a:latin typeface="Cambria" panose="02040503050406030204" pitchFamily="18" charset="0"/>
            </a:endParaRPr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7376938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E738EC-902B-B650-DA74-DF37A253D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1. Die Anwesenheit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745EA39-A710-3686-400B-E1D87F85EB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7659" y="1806306"/>
            <a:ext cx="8915400" cy="3777622"/>
          </a:xfrm>
        </p:spPr>
        <p:txBody>
          <a:bodyPr/>
          <a:lstStyle/>
          <a:p>
            <a:r>
              <a:rPr lang="de-AT" dirty="0"/>
              <a:t>Die Teilnehmer*innen-Liste</a:t>
            </a:r>
          </a:p>
        </p:txBody>
      </p:sp>
    </p:spTree>
    <p:extLst>
      <p:ext uri="{BB962C8B-B14F-4D97-AF65-F5344CB8AC3E}">
        <p14:creationId xmlns:p14="http://schemas.microsoft.com/office/powerpoint/2010/main" val="1424978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BBDBFE-98B7-F38F-F0F6-B2855A91C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2. Wiederholung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1D163AD-9AAB-3F96-BFEA-FE72D569B2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/>
              <a:t>Was haben wir letzte Stunde gemacht?</a:t>
            </a:r>
          </a:p>
          <a:p>
            <a:r>
              <a:rPr lang="de-AT" dirty="0"/>
              <a:t>Woran erinnert ihr euch?</a:t>
            </a:r>
          </a:p>
        </p:txBody>
      </p:sp>
    </p:spTree>
    <p:extLst>
      <p:ext uri="{BB962C8B-B14F-4D97-AF65-F5344CB8AC3E}">
        <p14:creationId xmlns:p14="http://schemas.microsoft.com/office/powerpoint/2010/main" val="617991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5B834A-AE8D-BE6E-AD26-554BCCC67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dirty="0">
                <a:latin typeface="Cambria" panose="02040503050406030204" pitchFamily="18" charset="0"/>
              </a:rPr>
              <a:t>3. Hausübung vergleichen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EC8A5CD-EB0E-E9B8-3FA5-8AB6427065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02923"/>
            <a:ext cx="8915400" cy="4965971"/>
          </a:xfrm>
        </p:spPr>
        <p:txBody>
          <a:bodyPr>
            <a:normAutofit fontScale="92500" lnSpcReduction="20000"/>
          </a:bodyPr>
          <a:lstStyle/>
          <a:p>
            <a:r>
              <a:rPr lang="de-AT" altLang="de-DE" dirty="0">
                <a:latin typeface="Cambria" panose="02040503050406030204" pitchFamily="18" charset="0"/>
              </a:rPr>
              <a:t>Seite 49 / Übung 4a: Machen Sie ein Lernplakat.</a:t>
            </a:r>
          </a:p>
          <a:p>
            <a:pPr lvl="1"/>
            <a:r>
              <a:rPr lang="fr-FR" dirty="0"/>
              <a:t>Faites un poster d'apprentissage.</a:t>
            </a:r>
            <a:endParaRPr lang="de-AT" altLang="de-DE" dirty="0">
              <a:latin typeface="Cambria" panose="02040503050406030204" pitchFamily="18" charset="0"/>
            </a:endParaRPr>
          </a:p>
          <a:p>
            <a:r>
              <a:rPr lang="de-AT" dirty="0"/>
              <a:t>Wiederholen und lernen Sie: Kursbuch, Seite 53.</a:t>
            </a:r>
          </a:p>
          <a:p>
            <a:pPr lvl="1"/>
            <a:r>
              <a:rPr lang="fr-FR" dirty="0"/>
              <a:t>Révisez et apprenez : livre de cours, page 53.</a:t>
            </a:r>
            <a:endParaRPr lang="de-AT" dirty="0"/>
          </a:p>
          <a:p>
            <a:r>
              <a:rPr lang="fr-FR" dirty="0" err="1"/>
              <a:t>Übungsbuch</a:t>
            </a:r>
            <a:r>
              <a:rPr lang="fr-FR" dirty="0"/>
              <a:t>: </a:t>
            </a:r>
            <a:r>
              <a:rPr lang="fr-FR" dirty="0" err="1"/>
              <a:t>Kapitel</a:t>
            </a:r>
            <a:r>
              <a:rPr lang="fr-FR" dirty="0"/>
              <a:t> 6 (54-63)</a:t>
            </a:r>
          </a:p>
          <a:p>
            <a:pPr lvl="1"/>
            <a:r>
              <a:rPr lang="fr-FR" dirty="0"/>
              <a:t>1.1 / 1.2 / 1.3 / 1.4 / 1.5 / 1.7</a:t>
            </a:r>
          </a:p>
          <a:p>
            <a:pPr lvl="1"/>
            <a:r>
              <a:rPr lang="fr-FR" dirty="0"/>
              <a:t>2.1</a:t>
            </a:r>
          </a:p>
          <a:p>
            <a:pPr lvl="1"/>
            <a:r>
              <a:rPr lang="fr-FR" dirty="0"/>
              <a:t>3.1</a:t>
            </a:r>
          </a:p>
          <a:p>
            <a:pPr lvl="1"/>
            <a:r>
              <a:rPr lang="fr-FR" dirty="0"/>
              <a:t>4.1</a:t>
            </a:r>
          </a:p>
          <a:p>
            <a:pPr lvl="1"/>
            <a:r>
              <a:rPr lang="fr-FR" dirty="0"/>
              <a:t>5.1 / 5.2 / 5.4 / 5.6 / 5.8</a:t>
            </a:r>
          </a:p>
          <a:p>
            <a:pPr lvl="1"/>
            <a:r>
              <a:rPr lang="fr-FR" dirty="0"/>
              <a:t>6.1 / 6.3 / 6.4</a:t>
            </a:r>
          </a:p>
          <a:p>
            <a:pPr lvl="1"/>
            <a:r>
              <a:rPr lang="fr-FR" dirty="0"/>
              <a:t>7.1</a:t>
            </a:r>
          </a:p>
          <a:p>
            <a:r>
              <a:rPr lang="fr-FR" dirty="0" err="1"/>
              <a:t>Erstellen</a:t>
            </a:r>
            <a:r>
              <a:rPr lang="fr-FR" dirty="0"/>
              <a:t> </a:t>
            </a:r>
            <a:r>
              <a:rPr lang="fr-FR" dirty="0" err="1"/>
              <a:t>Sie</a:t>
            </a:r>
            <a:r>
              <a:rPr lang="fr-FR" dirty="0"/>
              <a:t> </a:t>
            </a:r>
            <a:r>
              <a:rPr lang="fr-FR" dirty="0" err="1"/>
              <a:t>eine</a:t>
            </a:r>
            <a:r>
              <a:rPr lang="fr-FR" dirty="0"/>
              <a:t> Liste mit 20 </a:t>
            </a:r>
            <a:r>
              <a:rPr lang="fr-FR" dirty="0" err="1"/>
              <a:t>Vokabeln</a:t>
            </a:r>
            <a:r>
              <a:rPr lang="fr-FR" dirty="0"/>
              <a:t>, die </a:t>
            </a:r>
            <a:r>
              <a:rPr lang="fr-FR" dirty="0" err="1"/>
              <a:t>Sie</a:t>
            </a:r>
            <a:r>
              <a:rPr lang="fr-FR" dirty="0"/>
              <a:t> </a:t>
            </a:r>
            <a:r>
              <a:rPr lang="fr-FR" dirty="0" err="1"/>
              <a:t>sich</a:t>
            </a:r>
            <a:r>
              <a:rPr lang="fr-FR" dirty="0"/>
              <a:t> </a:t>
            </a:r>
            <a:r>
              <a:rPr lang="fr-FR" dirty="0" err="1"/>
              <a:t>aus</a:t>
            </a:r>
            <a:r>
              <a:rPr lang="fr-FR" dirty="0"/>
              <a:t> </a:t>
            </a:r>
            <a:r>
              <a:rPr lang="fr-FR" dirty="0" err="1"/>
              <a:t>Kapitel</a:t>
            </a:r>
            <a:r>
              <a:rPr lang="fr-FR" dirty="0"/>
              <a:t> 6 merken </a:t>
            </a:r>
            <a:r>
              <a:rPr lang="fr-FR" dirty="0" err="1"/>
              <a:t>möchten</a:t>
            </a:r>
            <a:r>
              <a:rPr lang="fr-FR" dirty="0"/>
              <a:t>.</a:t>
            </a:r>
          </a:p>
          <a:p>
            <a:pPr lvl="1"/>
            <a:r>
              <a:rPr lang="fr-FR" dirty="0"/>
              <a:t>Faites une liste de 20 mots de vocabulaire que vous souhaitez mémoriser du chapitre 6.</a:t>
            </a:r>
            <a:endParaRPr lang="de-AT" altLang="de-DE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23787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0D956F-263F-D516-80BF-4E05FF7435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E845E2-D959-6DF7-0D24-F5BE318F3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altLang="de-DE" dirty="0">
                <a:latin typeface="Cambria" panose="02040503050406030204" pitchFamily="18" charset="0"/>
              </a:rPr>
              <a:t>4. Kursbuch: </a:t>
            </a:r>
            <a:r>
              <a:rPr lang="de-AT" dirty="0"/>
              <a:t>Seite 56 / Übung 1a &amp; 1b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4ECA1C5-77B6-7171-05EC-7EA95ED01E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00026" y="1444940"/>
            <a:ext cx="8915400" cy="5267145"/>
          </a:xfrm>
        </p:spPr>
        <p:txBody>
          <a:bodyPr>
            <a:normAutofit/>
          </a:bodyPr>
          <a:lstStyle/>
          <a:p>
            <a:r>
              <a:rPr lang="de-AT" dirty="0"/>
              <a:t>1a: Was sehen Sie auf den Fotos? Sprechen Sie im Kurs.</a:t>
            </a:r>
          </a:p>
          <a:p>
            <a:pPr lvl="1"/>
            <a:r>
              <a:rPr lang="fr-FR" dirty="0"/>
              <a:t>Que voyez-vous sur les photos ? Parlez-en en classe.</a:t>
            </a:r>
            <a:endParaRPr lang="de-AT" dirty="0"/>
          </a:p>
          <a:p>
            <a:r>
              <a:rPr lang="de-AT" dirty="0"/>
              <a:t>1b: Welche Adjektive und Nomen passen zusammen? Kombinieren Sie.</a:t>
            </a:r>
          </a:p>
          <a:p>
            <a:pPr lvl="1"/>
            <a:r>
              <a:rPr lang="fr-FR" dirty="0"/>
              <a:t>Quels adjectifs et quels noms s'accordent ? Combinez.</a:t>
            </a:r>
            <a:endParaRPr lang="de-AT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493976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2EA6BB-E56E-D83F-EE23-FD2BE3E802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altLang="de-DE" dirty="0">
                <a:latin typeface="Cambria" panose="02040503050406030204" pitchFamily="18" charset="0"/>
              </a:rPr>
              <a:t>4. Kursbuch: </a:t>
            </a:r>
            <a:r>
              <a:rPr lang="de-AT" dirty="0"/>
              <a:t>Seite 56 / Übung 1a &amp; 1b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DF1F513-D383-0479-7FC5-C2D73BA9E8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6482" y="1478985"/>
            <a:ext cx="3120421" cy="5267145"/>
          </a:xfrm>
        </p:spPr>
        <p:txBody>
          <a:bodyPr>
            <a:normAutofit lnSpcReduction="10000"/>
          </a:bodyPr>
          <a:lstStyle/>
          <a:p>
            <a:r>
              <a:rPr lang="fr-FR" dirty="0"/>
              <a:t>Das </a:t>
            </a:r>
            <a:r>
              <a:rPr lang="fr-FR" dirty="0" err="1"/>
              <a:t>Parlament</a:t>
            </a:r>
            <a:endParaRPr lang="fr-FR" dirty="0"/>
          </a:p>
          <a:p>
            <a:r>
              <a:rPr lang="fr-FR" dirty="0"/>
              <a:t>Der </a:t>
            </a:r>
            <a:r>
              <a:rPr lang="fr-FR" dirty="0" err="1"/>
              <a:t>Politiker</a:t>
            </a:r>
            <a:r>
              <a:rPr lang="fr-FR" dirty="0"/>
              <a:t> / die </a:t>
            </a:r>
            <a:r>
              <a:rPr lang="fr-FR" dirty="0" err="1"/>
              <a:t>Politikerin</a:t>
            </a:r>
            <a:endParaRPr lang="fr-FR" dirty="0"/>
          </a:p>
          <a:p>
            <a:r>
              <a:rPr lang="fr-FR" dirty="0"/>
              <a:t>Das </a:t>
            </a:r>
            <a:r>
              <a:rPr lang="fr-FR" dirty="0" err="1"/>
              <a:t>Einkaufszentrum</a:t>
            </a:r>
            <a:endParaRPr lang="fr-FR" dirty="0"/>
          </a:p>
          <a:p>
            <a:r>
              <a:rPr lang="fr-FR" dirty="0"/>
              <a:t>Die </a:t>
            </a:r>
            <a:r>
              <a:rPr lang="fr-FR" dirty="0" err="1"/>
              <a:t>Einkaufsstraße</a:t>
            </a:r>
            <a:endParaRPr lang="fr-FR" dirty="0"/>
          </a:p>
          <a:p>
            <a:r>
              <a:rPr lang="fr-FR" dirty="0"/>
              <a:t>Die </a:t>
            </a:r>
            <a:r>
              <a:rPr lang="fr-FR" dirty="0" err="1"/>
              <a:t>Sehenswürdigkeit</a:t>
            </a:r>
            <a:endParaRPr lang="fr-FR" dirty="0"/>
          </a:p>
          <a:p>
            <a:r>
              <a:rPr lang="fr-FR" dirty="0"/>
              <a:t>Der </a:t>
            </a:r>
            <a:r>
              <a:rPr lang="fr-FR" dirty="0" err="1"/>
              <a:t>Tourist</a:t>
            </a:r>
            <a:r>
              <a:rPr lang="fr-FR" dirty="0"/>
              <a:t> / die </a:t>
            </a:r>
            <a:r>
              <a:rPr lang="fr-FR" dirty="0" err="1"/>
              <a:t>Touristin</a:t>
            </a:r>
            <a:endParaRPr lang="fr-FR" dirty="0"/>
          </a:p>
          <a:p>
            <a:r>
              <a:rPr lang="fr-FR" dirty="0"/>
              <a:t>Die </a:t>
            </a:r>
            <a:r>
              <a:rPr lang="fr-FR" dirty="0" err="1"/>
              <a:t>Uhr</a:t>
            </a:r>
            <a:endParaRPr lang="fr-FR" dirty="0"/>
          </a:p>
          <a:p>
            <a:r>
              <a:rPr lang="fr-FR" dirty="0"/>
              <a:t>Das </a:t>
            </a:r>
            <a:r>
              <a:rPr lang="fr-FR" dirty="0" err="1"/>
              <a:t>Geld</a:t>
            </a:r>
            <a:endParaRPr lang="fr-FR" dirty="0"/>
          </a:p>
          <a:p>
            <a:r>
              <a:rPr lang="fr-FR" dirty="0"/>
              <a:t>Das </a:t>
            </a:r>
            <a:r>
              <a:rPr lang="fr-FR" dirty="0" err="1"/>
              <a:t>Geschäft</a:t>
            </a:r>
            <a:endParaRPr lang="fr-FR" dirty="0"/>
          </a:p>
          <a:p>
            <a:r>
              <a:rPr lang="fr-FR" dirty="0"/>
              <a:t>Die </a:t>
            </a:r>
            <a:r>
              <a:rPr lang="fr-FR" dirty="0" err="1"/>
              <a:t>Münze</a:t>
            </a:r>
            <a:endParaRPr lang="fr-FR" dirty="0"/>
          </a:p>
          <a:p>
            <a:r>
              <a:rPr lang="fr-FR" dirty="0"/>
              <a:t>Das Café</a:t>
            </a:r>
          </a:p>
          <a:p>
            <a:r>
              <a:rPr lang="fr-FR" dirty="0"/>
              <a:t>Der Brunnen</a:t>
            </a:r>
          </a:p>
        </p:txBody>
      </p:sp>
      <p:sp>
        <p:nvSpPr>
          <p:cNvPr id="4" name="Inhaltsplatzhalter 2">
            <a:extLst>
              <a:ext uri="{FF2B5EF4-FFF2-40B4-BE49-F238E27FC236}">
                <a16:creationId xmlns:a16="http://schemas.microsoft.com/office/drawing/2014/main" id="{25D7F6EA-E16C-3BE5-C775-8DE4D3348C1E}"/>
              </a:ext>
            </a:extLst>
          </p:cNvPr>
          <p:cNvSpPr txBox="1">
            <a:spLocks/>
          </p:cNvSpPr>
          <p:nvPr/>
        </p:nvSpPr>
        <p:spPr>
          <a:xfrm>
            <a:off x="4105073" y="1435212"/>
            <a:ext cx="3010710" cy="51309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Le Parlement</a:t>
            </a:r>
          </a:p>
          <a:p>
            <a:r>
              <a:rPr lang="fr-FR" dirty="0"/>
              <a:t>Le politicien / la politicienne</a:t>
            </a:r>
          </a:p>
          <a:p>
            <a:r>
              <a:rPr lang="fr-FR" dirty="0"/>
              <a:t>Le centre commercial</a:t>
            </a:r>
          </a:p>
          <a:p>
            <a:r>
              <a:rPr lang="fr-FR" dirty="0"/>
              <a:t>La rue commerçante</a:t>
            </a:r>
          </a:p>
          <a:p>
            <a:r>
              <a:rPr lang="fr-FR" dirty="0"/>
              <a:t>Le site touristique</a:t>
            </a:r>
          </a:p>
          <a:p>
            <a:r>
              <a:rPr lang="fr-FR" dirty="0"/>
              <a:t>Le touriste / la touriste</a:t>
            </a:r>
          </a:p>
          <a:p>
            <a:r>
              <a:rPr lang="fr-FR" dirty="0"/>
              <a:t>La montre</a:t>
            </a:r>
          </a:p>
          <a:p>
            <a:r>
              <a:rPr lang="fr-FR" dirty="0"/>
              <a:t>L'argent</a:t>
            </a:r>
          </a:p>
          <a:p>
            <a:r>
              <a:rPr lang="fr-FR" dirty="0"/>
              <a:t>Le magasin</a:t>
            </a:r>
          </a:p>
          <a:p>
            <a:r>
              <a:rPr lang="fr-FR" dirty="0"/>
              <a:t>La pièce de monnaie</a:t>
            </a:r>
          </a:p>
          <a:p>
            <a:r>
              <a:rPr lang="fr-FR" dirty="0"/>
              <a:t>Le café</a:t>
            </a:r>
          </a:p>
          <a:p>
            <a:r>
              <a:rPr lang="fr-FR" dirty="0"/>
              <a:t>La fontaine</a:t>
            </a:r>
          </a:p>
        </p:txBody>
      </p:sp>
      <p:sp>
        <p:nvSpPr>
          <p:cNvPr id="5" name="Inhaltsplatzhalter 2">
            <a:extLst>
              <a:ext uri="{FF2B5EF4-FFF2-40B4-BE49-F238E27FC236}">
                <a16:creationId xmlns:a16="http://schemas.microsoft.com/office/drawing/2014/main" id="{B6C8381A-1B54-D4F0-5FE0-F9442C56838E}"/>
              </a:ext>
            </a:extLst>
          </p:cNvPr>
          <p:cNvSpPr txBox="1">
            <a:spLocks/>
          </p:cNvSpPr>
          <p:nvPr/>
        </p:nvSpPr>
        <p:spPr>
          <a:xfrm>
            <a:off x="8044776" y="1430730"/>
            <a:ext cx="1726660" cy="52671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Modern</a:t>
            </a:r>
          </a:p>
          <a:p>
            <a:r>
              <a:rPr lang="fr-FR" dirty="0" err="1"/>
              <a:t>Interessant</a:t>
            </a:r>
            <a:endParaRPr lang="fr-FR" dirty="0"/>
          </a:p>
          <a:p>
            <a:r>
              <a:rPr lang="fr-FR" dirty="0" err="1"/>
              <a:t>Historisch</a:t>
            </a:r>
            <a:endParaRPr lang="fr-FR" dirty="0"/>
          </a:p>
          <a:p>
            <a:r>
              <a:rPr lang="fr-FR" dirty="0" err="1"/>
              <a:t>Berühmt</a:t>
            </a:r>
            <a:endParaRPr lang="fr-FR" dirty="0"/>
          </a:p>
          <a:p>
            <a:r>
              <a:rPr lang="fr-FR" dirty="0" err="1"/>
              <a:t>Schön</a:t>
            </a:r>
            <a:endParaRPr lang="fr-FR" dirty="0"/>
          </a:p>
          <a:p>
            <a:r>
              <a:rPr lang="fr-FR" dirty="0" err="1"/>
              <a:t>Gemütlich</a:t>
            </a:r>
            <a:endParaRPr lang="fr-FR" dirty="0"/>
          </a:p>
          <a:p>
            <a:r>
              <a:rPr lang="fr-FR" dirty="0" err="1"/>
              <a:t>Wichtig</a:t>
            </a:r>
            <a:endParaRPr lang="fr-FR" dirty="0"/>
          </a:p>
          <a:p>
            <a:r>
              <a:rPr lang="fr-FR" dirty="0"/>
              <a:t>Alt</a:t>
            </a:r>
          </a:p>
          <a:p>
            <a:r>
              <a:rPr lang="fr-FR" dirty="0" err="1"/>
              <a:t>Groß</a:t>
            </a:r>
            <a:endParaRPr lang="fr-FR" dirty="0"/>
          </a:p>
          <a:p>
            <a:r>
              <a:rPr lang="fr-FR" dirty="0" err="1"/>
              <a:t>Teuer</a:t>
            </a:r>
            <a:endParaRPr lang="fr-FR" dirty="0"/>
          </a:p>
          <a:p>
            <a:r>
              <a:rPr lang="fr-FR" dirty="0" err="1"/>
              <a:t>Günstig</a:t>
            </a:r>
            <a:endParaRPr lang="fr-FR" dirty="0"/>
          </a:p>
          <a:p>
            <a:endParaRPr lang="fr-FR" dirty="0"/>
          </a:p>
        </p:txBody>
      </p:sp>
      <p:sp>
        <p:nvSpPr>
          <p:cNvPr id="6" name="Inhaltsplatzhalter 2">
            <a:extLst>
              <a:ext uri="{FF2B5EF4-FFF2-40B4-BE49-F238E27FC236}">
                <a16:creationId xmlns:a16="http://schemas.microsoft.com/office/drawing/2014/main" id="{02D6A0E0-F1D1-1DED-02F6-C0C65D559026}"/>
              </a:ext>
            </a:extLst>
          </p:cNvPr>
          <p:cNvSpPr txBox="1">
            <a:spLocks/>
          </p:cNvSpPr>
          <p:nvPr/>
        </p:nvSpPr>
        <p:spPr>
          <a:xfrm>
            <a:off x="9834664" y="1430730"/>
            <a:ext cx="1984170" cy="52671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Moderne</a:t>
            </a:r>
          </a:p>
          <a:p>
            <a:r>
              <a:rPr lang="fr-FR" dirty="0"/>
              <a:t>Intéressant</a:t>
            </a:r>
          </a:p>
          <a:p>
            <a:r>
              <a:rPr lang="fr-FR" dirty="0"/>
              <a:t>Historique</a:t>
            </a:r>
          </a:p>
          <a:p>
            <a:r>
              <a:rPr lang="fr-FR" dirty="0"/>
              <a:t>Célèbre</a:t>
            </a:r>
          </a:p>
          <a:p>
            <a:r>
              <a:rPr lang="fr-FR" dirty="0"/>
              <a:t>Beau</a:t>
            </a:r>
          </a:p>
          <a:p>
            <a:r>
              <a:rPr lang="fr-FR" dirty="0"/>
              <a:t>Confortable</a:t>
            </a:r>
          </a:p>
          <a:p>
            <a:r>
              <a:rPr lang="fr-FR" dirty="0"/>
              <a:t>Important</a:t>
            </a:r>
          </a:p>
          <a:p>
            <a:r>
              <a:rPr lang="fr-FR" dirty="0"/>
              <a:t>Vieux</a:t>
            </a:r>
          </a:p>
          <a:p>
            <a:r>
              <a:rPr lang="fr-FR" dirty="0"/>
              <a:t>Grand</a:t>
            </a:r>
          </a:p>
          <a:p>
            <a:r>
              <a:rPr lang="fr-FR" dirty="0"/>
              <a:t>Cher</a:t>
            </a:r>
          </a:p>
          <a:p>
            <a:r>
              <a:rPr lang="fr-FR" dirty="0"/>
              <a:t>Bon marché</a:t>
            </a:r>
          </a:p>
        </p:txBody>
      </p:sp>
    </p:spTree>
    <p:extLst>
      <p:ext uri="{BB962C8B-B14F-4D97-AF65-F5344CB8AC3E}">
        <p14:creationId xmlns:p14="http://schemas.microsoft.com/office/powerpoint/2010/main" val="1639228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253D92-9B37-2F33-ACD1-0A191E877B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B17D0B-469A-4F4F-1E7F-AF3D43128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dirty="0">
                <a:latin typeface="Cambria" panose="02040503050406030204" pitchFamily="18" charset="0"/>
              </a:rPr>
              <a:t>4. Kursbuch: </a:t>
            </a:r>
            <a:r>
              <a:rPr lang="de-AT" dirty="0"/>
              <a:t>Seite 57 / Übung 2a &amp; 2b</a:t>
            </a:r>
            <a:br>
              <a:rPr lang="de-AT" dirty="0"/>
            </a:b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301F707-6640-826A-B00D-A379191A49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71017"/>
            <a:ext cx="8164716" cy="4340205"/>
          </a:xfrm>
        </p:spPr>
        <p:txBody>
          <a:bodyPr>
            <a:normAutofit/>
          </a:bodyPr>
          <a:lstStyle/>
          <a:p>
            <a:r>
              <a:rPr lang="de-AT" dirty="0"/>
              <a:t>2a: Zu welchen Fotos passen die Dialoge? Hören Sie und sprechen Sie im Kurs.</a:t>
            </a:r>
          </a:p>
          <a:p>
            <a:pPr lvl="1"/>
            <a:r>
              <a:rPr lang="fr-FR" dirty="0"/>
              <a:t>A quelles photos correspondent les dialogues ? Écoutez et parlez en classe.</a:t>
            </a:r>
            <a:endParaRPr lang="de-AT" dirty="0"/>
          </a:p>
          <a:p>
            <a:r>
              <a:rPr lang="de-AT" dirty="0"/>
              <a:t>2b: Hören Sie noch einmal und beantworten Sie die Fragen.</a:t>
            </a:r>
          </a:p>
          <a:p>
            <a:pPr lvl="1"/>
            <a:r>
              <a:rPr lang="fr-FR" dirty="0"/>
              <a:t>Écoutez à nouveau et répondez aux questions.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50957453"/>
      </p:ext>
    </p:extLst>
  </p:cSld>
  <p:clrMapOvr>
    <a:masterClrMapping/>
  </p:clrMapOvr>
</p:sld>
</file>

<file path=ppt/theme/theme1.xml><?xml version="1.0" encoding="utf-8"?>
<a:theme xmlns:a="http://schemas.openxmlformats.org/drawingml/2006/main" name="Fetzen">
  <a:themeElements>
    <a:clrScheme name="Gelb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Fetze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etze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F20B7C8E-B819-43F3-AAF9-EE50B1A8363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</TotalTime>
  <Words>1162</Words>
  <Application>Microsoft Macintosh PowerPoint</Application>
  <PresentationFormat>Grand écran</PresentationFormat>
  <Paragraphs>170</Paragraphs>
  <Slides>19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6" baseType="lpstr">
      <vt:lpstr>Arial</vt:lpstr>
      <vt:lpstr>Calibri Light</vt:lpstr>
      <vt:lpstr>Cambria</vt:lpstr>
      <vt:lpstr>Century Gothic</vt:lpstr>
      <vt:lpstr>Wingdings</vt:lpstr>
      <vt:lpstr>Wingdings 3</vt:lpstr>
      <vt:lpstr>Fetzen</vt:lpstr>
      <vt:lpstr> Allemand débutant Niveau A2</vt:lpstr>
      <vt:lpstr>Moodle</vt:lpstr>
      <vt:lpstr>Programm für den 25. November 2024</vt:lpstr>
      <vt:lpstr>1. Die Anwesenheit</vt:lpstr>
      <vt:lpstr>2. Wiederholung</vt:lpstr>
      <vt:lpstr>3. Hausübung vergleichen</vt:lpstr>
      <vt:lpstr>4. Kursbuch: Seite 56 / Übung 1a &amp; 1b</vt:lpstr>
      <vt:lpstr>4. Kursbuch: Seite 56 / Übung 1a &amp; 1b</vt:lpstr>
      <vt:lpstr>4. Kursbuch: Seite 57 / Übung 2a &amp; 2b </vt:lpstr>
      <vt:lpstr>4. Kursbuch: Seite 58 / Übung 1</vt:lpstr>
      <vt:lpstr>4. Kursbuch: Seite 58–59 / Übung 2b &amp; 2c</vt:lpstr>
      <vt:lpstr>4. Kursbuch: Seite 59 / Übung 3a</vt:lpstr>
      <vt:lpstr>4. Kursbuch: Seite 59 / Übung 3b</vt:lpstr>
      <vt:lpstr>4. Kursbuch: Seite 60 / Übung 5a &amp; 5b</vt:lpstr>
      <vt:lpstr>4. Kursbuch: Seite 60–61 / Übung 6a, 6b &amp; 6c</vt:lpstr>
      <vt:lpstr>4. Kursbuch: Seite 61 / Übung 6d + Bildleiste</vt:lpstr>
      <vt:lpstr>4. Kursbuch: Seite 61 / Übung 7a &amp; 7b</vt:lpstr>
      <vt:lpstr>5. Hausübung bis zur nächsten Stunde</vt:lpstr>
      <vt:lpstr>Vielen Dank für Ihre Aufmerksamkeit!  Ich wünsche Ihnen eine schöne Woche!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StudentIn</dc:creator>
  <cp:lastModifiedBy>Thomas Deswarte</cp:lastModifiedBy>
  <cp:revision>24</cp:revision>
  <dcterms:created xsi:type="dcterms:W3CDTF">2024-09-11T12:37:36Z</dcterms:created>
  <dcterms:modified xsi:type="dcterms:W3CDTF">2025-09-08T09:22:18Z</dcterms:modified>
</cp:coreProperties>
</file>