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326" r:id="rId2"/>
    <p:sldId id="310" r:id="rId3"/>
    <p:sldId id="257" r:id="rId4"/>
    <p:sldId id="316" r:id="rId5"/>
    <p:sldId id="319" r:id="rId6"/>
    <p:sldId id="321" r:id="rId7"/>
    <p:sldId id="327" r:id="rId8"/>
    <p:sldId id="322" r:id="rId9"/>
    <p:sldId id="323" r:id="rId10"/>
    <p:sldId id="329" r:id="rId11"/>
    <p:sldId id="324" r:id="rId12"/>
    <p:sldId id="328" r:id="rId13"/>
    <p:sldId id="315" r:id="rId14"/>
    <p:sldId id="325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60D589-261F-3140-A4B6-A589CFD7178D}" v="17" dt="2025-10-23T11:51:05.0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47"/>
    <p:restoredTop sz="94789"/>
  </p:normalViewPr>
  <p:slideViewPr>
    <p:cSldViewPr snapToGrid="0">
      <p:cViewPr varScale="1">
        <p:scale>
          <a:sx n="150" d="100"/>
          <a:sy n="150" d="100"/>
        </p:scale>
        <p:origin x="3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s Guill" userId="ce9169a2bc61f727" providerId="LiveId" clId="{9B7A7D54-BC91-5EB2-8D02-01D17B5122A6}"/>
    <pc:docChg chg="undo custSel addSld delSld modSld sldOrd">
      <pc:chgData name="Des Guill" userId="ce9169a2bc61f727" providerId="LiveId" clId="{9B7A7D54-BC91-5EB2-8D02-01D17B5122A6}" dt="2025-10-23T12:00:22.066" v="2472" actId="27636"/>
      <pc:docMkLst>
        <pc:docMk/>
      </pc:docMkLst>
      <pc:sldChg chg="modSp mod">
        <pc:chgData name="Des Guill" userId="ce9169a2bc61f727" providerId="LiveId" clId="{9B7A7D54-BC91-5EB2-8D02-01D17B5122A6}" dt="2025-10-23T11:46:56.450" v="2283" actId="313"/>
        <pc:sldMkLst>
          <pc:docMk/>
          <pc:sldMk cId="1424978666" sldId="257"/>
        </pc:sldMkLst>
        <pc:spChg chg="mod">
          <ac:chgData name="Des Guill" userId="ce9169a2bc61f727" providerId="LiveId" clId="{9B7A7D54-BC91-5EB2-8D02-01D17B5122A6}" dt="2025-10-23T11:37:12.685" v="1902" actId="404"/>
          <ac:spMkLst>
            <pc:docMk/>
            <pc:sldMk cId="1424978666" sldId="257"/>
            <ac:spMk id="2" creationId="{49E738EC-902B-B650-DA74-DF37A253D5CC}"/>
          </ac:spMkLst>
        </pc:spChg>
        <pc:spChg chg="mod">
          <ac:chgData name="Des Guill" userId="ce9169a2bc61f727" providerId="LiveId" clId="{9B7A7D54-BC91-5EB2-8D02-01D17B5122A6}" dt="2025-10-23T11:46:56.450" v="2283" actId="313"/>
          <ac:spMkLst>
            <pc:docMk/>
            <pc:sldMk cId="1424978666" sldId="257"/>
            <ac:spMk id="3" creationId="{8745EA39-A710-3686-400B-E1D87F85EB4A}"/>
          </ac:spMkLst>
        </pc:spChg>
      </pc:sldChg>
      <pc:sldChg chg="modSp mod ord">
        <pc:chgData name="Des Guill" userId="ce9169a2bc61f727" providerId="LiveId" clId="{9B7A7D54-BC91-5EB2-8D02-01D17B5122A6}" dt="2025-10-16T13:22:46.879" v="70" actId="207"/>
        <pc:sldMkLst>
          <pc:docMk/>
          <pc:sldMk cId="1132378748" sldId="310"/>
        </pc:sldMkLst>
        <pc:spChg chg="mod">
          <ac:chgData name="Des Guill" userId="ce9169a2bc61f727" providerId="LiveId" clId="{9B7A7D54-BC91-5EB2-8D02-01D17B5122A6}" dt="2025-10-16T13:22:46.879" v="70" actId="207"/>
          <ac:spMkLst>
            <pc:docMk/>
            <pc:sldMk cId="1132378748" sldId="310"/>
            <ac:spMk id="3" creationId="{8EC8A5CD-EB0E-E9B8-3FA5-8AB6427065C5}"/>
          </ac:spMkLst>
        </pc:spChg>
      </pc:sldChg>
      <pc:sldChg chg="modSp mod">
        <pc:chgData name="Des Guill" userId="ce9169a2bc61f727" providerId="LiveId" clId="{9B7A7D54-BC91-5EB2-8D02-01D17B5122A6}" dt="2025-10-23T12:00:22.066" v="2472" actId="27636"/>
        <pc:sldMkLst>
          <pc:docMk/>
          <pc:sldMk cId="3799263312" sldId="315"/>
        </pc:sldMkLst>
        <pc:spChg chg="mod">
          <ac:chgData name="Des Guill" userId="ce9169a2bc61f727" providerId="LiveId" clId="{9B7A7D54-BC91-5EB2-8D02-01D17B5122A6}" dt="2025-10-23T12:00:22.066" v="2472" actId="27636"/>
          <ac:spMkLst>
            <pc:docMk/>
            <pc:sldMk cId="3799263312" sldId="315"/>
            <ac:spMk id="3" creationId="{EF73B175-F7BC-1F9E-470D-294CF3FE015F}"/>
          </ac:spMkLst>
        </pc:spChg>
      </pc:sldChg>
      <pc:sldChg chg="modSp mod">
        <pc:chgData name="Des Guill" userId="ce9169a2bc61f727" providerId="LiveId" clId="{9B7A7D54-BC91-5EB2-8D02-01D17B5122A6}" dt="2025-10-23T11:55:47.236" v="2466" actId="20577"/>
        <pc:sldMkLst>
          <pc:docMk/>
          <pc:sldMk cId="163922848" sldId="316"/>
        </pc:sldMkLst>
        <pc:spChg chg="mod">
          <ac:chgData name="Des Guill" userId="ce9169a2bc61f727" providerId="LiveId" clId="{9B7A7D54-BC91-5EB2-8D02-01D17B5122A6}" dt="2025-10-23T11:47:48.523" v="2285" actId="20577"/>
          <ac:spMkLst>
            <pc:docMk/>
            <pc:sldMk cId="163922848" sldId="316"/>
            <ac:spMk id="2" creationId="{052EA6BB-E56E-D83F-EE23-FD2BE3E802C3}"/>
          </ac:spMkLst>
        </pc:spChg>
        <pc:spChg chg="mod">
          <ac:chgData name="Des Guill" userId="ce9169a2bc61f727" providerId="LiveId" clId="{9B7A7D54-BC91-5EB2-8D02-01D17B5122A6}" dt="2025-10-23T11:55:47.236" v="2466" actId="20577"/>
          <ac:spMkLst>
            <pc:docMk/>
            <pc:sldMk cId="163922848" sldId="316"/>
            <ac:spMk id="3" creationId="{FDF1F513-D383-0479-7FC5-C2D73BA9E88B}"/>
          </ac:spMkLst>
        </pc:spChg>
      </pc:sldChg>
      <pc:sldChg chg="modSp mod">
        <pc:chgData name="Des Guill" userId="ce9169a2bc61f727" providerId="LiveId" clId="{9B7A7D54-BC91-5EB2-8D02-01D17B5122A6}" dt="2025-10-16T13:50:45.065" v="1279" actId="14100"/>
        <pc:sldMkLst>
          <pc:docMk/>
          <pc:sldMk cId="350957453" sldId="319"/>
        </pc:sldMkLst>
        <pc:spChg chg="mod">
          <ac:chgData name="Des Guill" userId="ce9169a2bc61f727" providerId="LiveId" clId="{9B7A7D54-BC91-5EB2-8D02-01D17B5122A6}" dt="2025-10-16T13:50:45.065" v="1279" actId="14100"/>
          <ac:spMkLst>
            <pc:docMk/>
            <pc:sldMk cId="350957453" sldId="319"/>
            <ac:spMk id="2" creationId="{0BB17D0B-469A-4F4F-1E7F-AF3D43128FA5}"/>
          </ac:spMkLst>
        </pc:spChg>
      </pc:sldChg>
      <pc:sldChg chg="modSp mod">
        <pc:chgData name="Des Guill" userId="ce9169a2bc61f727" providerId="LiveId" clId="{9B7A7D54-BC91-5EB2-8D02-01D17B5122A6}" dt="2025-10-16T13:42:11.944" v="623" actId="27636"/>
        <pc:sldMkLst>
          <pc:docMk/>
          <pc:sldMk cId="979156426" sldId="321"/>
        </pc:sldMkLst>
        <pc:spChg chg="mod">
          <ac:chgData name="Des Guill" userId="ce9169a2bc61f727" providerId="LiveId" clId="{9B7A7D54-BC91-5EB2-8D02-01D17B5122A6}" dt="2025-10-16T13:40:48.530" v="434" actId="20577"/>
          <ac:spMkLst>
            <pc:docMk/>
            <pc:sldMk cId="979156426" sldId="321"/>
            <ac:spMk id="2" creationId="{2FFD61AB-BC4D-499F-750E-C61E85513268}"/>
          </ac:spMkLst>
        </pc:spChg>
        <pc:spChg chg="mod">
          <ac:chgData name="Des Guill" userId="ce9169a2bc61f727" providerId="LiveId" clId="{9B7A7D54-BC91-5EB2-8D02-01D17B5122A6}" dt="2025-10-16T13:42:11.944" v="623" actId="27636"/>
          <ac:spMkLst>
            <pc:docMk/>
            <pc:sldMk cId="979156426" sldId="321"/>
            <ac:spMk id="3" creationId="{A5094018-312A-C15C-1B8A-7F94CD3D0B34}"/>
          </ac:spMkLst>
        </pc:spChg>
      </pc:sldChg>
      <pc:sldChg chg="modSp mod">
        <pc:chgData name="Des Guill" userId="ce9169a2bc61f727" providerId="LiveId" clId="{9B7A7D54-BC91-5EB2-8D02-01D17B5122A6}" dt="2025-10-16T13:47:15.386" v="1042" actId="27636"/>
        <pc:sldMkLst>
          <pc:docMk/>
          <pc:sldMk cId="2275662627" sldId="322"/>
        </pc:sldMkLst>
        <pc:spChg chg="mod">
          <ac:chgData name="Des Guill" userId="ce9169a2bc61f727" providerId="LiveId" clId="{9B7A7D54-BC91-5EB2-8D02-01D17B5122A6}" dt="2025-10-16T13:47:06.630" v="1040" actId="207"/>
          <ac:spMkLst>
            <pc:docMk/>
            <pc:sldMk cId="2275662627" sldId="322"/>
            <ac:spMk id="2" creationId="{6C455604-A19B-7430-622F-2E3D2FB6C19B}"/>
          </ac:spMkLst>
        </pc:spChg>
        <pc:spChg chg="mod">
          <ac:chgData name="Des Guill" userId="ce9169a2bc61f727" providerId="LiveId" clId="{9B7A7D54-BC91-5EB2-8D02-01D17B5122A6}" dt="2025-10-16T13:47:15.386" v="1042" actId="27636"/>
          <ac:spMkLst>
            <pc:docMk/>
            <pc:sldMk cId="2275662627" sldId="322"/>
            <ac:spMk id="3" creationId="{22F8B6C8-5547-9292-7DA0-3B0CFD6E7705}"/>
          </ac:spMkLst>
        </pc:spChg>
      </pc:sldChg>
      <pc:sldChg chg="addSp modSp mod">
        <pc:chgData name="Des Guill" userId="ce9169a2bc61f727" providerId="LiveId" clId="{9B7A7D54-BC91-5EB2-8D02-01D17B5122A6}" dt="2025-10-16T13:51:52.041" v="1371" actId="20577"/>
        <pc:sldMkLst>
          <pc:docMk/>
          <pc:sldMk cId="3075064735" sldId="323"/>
        </pc:sldMkLst>
        <pc:spChg chg="mod">
          <ac:chgData name="Des Guill" userId="ce9169a2bc61f727" providerId="LiveId" clId="{9B7A7D54-BC91-5EB2-8D02-01D17B5122A6}" dt="2025-10-16T13:47:51.255" v="1093" actId="404"/>
          <ac:spMkLst>
            <pc:docMk/>
            <pc:sldMk cId="3075064735" sldId="323"/>
            <ac:spMk id="2" creationId="{9367F8C3-EDF1-A8CC-B4C9-6E5ACDC139F0}"/>
          </ac:spMkLst>
        </pc:spChg>
        <pc:spChg chg="mod">
          <ac:chgData name="Des Guill" userId="ce9169a2bc61f727" providerId="LiveId" clId="{9B7A7D54-BC91-5EB2-8D02-01D17B5122A6}" dt="2025-10-16T13:48:25.373" v="1099" actId="27636"/>
          <ac:spMkLst>
            <pc:docMk/>
            <pc:sldMk cId="3075064735" sldId="323"/>
            <ac:spMk id="3" creationId="{BCE49306-F7D3-F87D-0CB6-C4F966FCAC2F}"/>
          </ac:spMkLst>
        </pc:spChg>
        <pc:graphicFrameChg chg="add mod modGraphic">
          <ac:chgData name="Des Guill" userId="ce9169a2bc61f727" providerId="LiveId" clId="{9B7A7D54-BC91-5EB2-8D02-01D17B5122A6}" dt="2025-10-16T13:51:52.041" v="1371" actId="20577"/>
          <ac:graphicFrameMkLst>
            <pc:docMk/>
            <pc:sldMk cId="3075064735" sldId="323"/>
            <ac:graphicFrameMk id="4" creationId="{7E51FAAF-C630-BB7C-0557-F95134E97311}"/>
          </ac:graphicFrameMkLst>
        </pc:graphicFrameChg>
      </pc:sldChg>
      <pc:sldChg chg="modSp mod ord">
        <pc:chgData name="Des Guill" userId="ce9169a2bc61f727" providerId="LiveId" clId="{9B7A7D54-BC91-5EB2-8D02-01D17B5122A6}" dt="2025-10-16T14:00:41.260" v="1822"/>
        <pc:sldMkLst>
          <pc:docMk/>
          <pc:sldMk cId="2791474003" sldId="324"/>
        </pc:sldMkLst>
        <pc:spChg chg="mod">
          <ac:chgData name="Des Guill" userId="ce9169a2bc61f727" providerId="LiveId" clId="{9B7A7D54-BC91-5EB2-8D02-01D17B5122A6}" dt="2025-10-16T14:00:41.260" v="1822"/>
          <ac:spMkLst>
            <pc:docMk/>
            <pc:sldMk cId="2791474003" sldId="324"/>
            <ac:spMk id="2" creationId="{24C1F866-EB57-1F56-7721-CC3BC0A47270}"/>
          </ac:spMkLst>
        </pc:spChg>
        <pc:spChg chg="mod">
          <ac:chgData name="Des Guill" userId="ce9169a2bc61f727" providerId="LiveId" clId="{9B7A7D54-BC91-5EB2-8D02-01D17B5122A6}" dt="2025-10-16T13:59:56.227" v="1727" actId="27636"/>
          <ac:spMkLst>
            <pc:docMk/>
            <pc:sldMk cId="2791474003" sldId="324"/>
            <ac:spMk id="3" creationId="{9060129C-5B83-ACCE-A958-B8F58F078E66}"/>
          </ac:spMkLst>
        </pc:spChg>
      </pc:sldChg>
      <pc:sldChg chg="modSp add mod">
        <pc:chgData name="Des Guill" userId="ce9169a2bc61f727" providerId="LiveId" clId="{9B7A7D54-BC91-5EB2-8D02-01D17B5122A6}" dt="2025-10-23T07:48:10.656" v="1864" actId="20577"/>
        <pc:sldMkLst>
          <pc:docMk/>
          <pc:sldMk cId="0" sldId="326"/>
        </pc:sldMkLst>
        <pc:spChg chg="mod">
          <ac:chgData name="Des Guill" userId="ce9169a2bc61f727" providerId="LiveId" clId="{9B7A7D54-BC91-5EB2-8D02-01D17B5122A6}" dt="2025-10-23T07:48:10.656" v="1864" actId="20577"/>
          <ac:spMkLst>
            <pc:docMk/>
            <pc:sldMk cId="0" sldId="326"/>
            <ac:spMk id="14338" creationId="{3987F091-A85D-A31C-9A58-F913B024253E}"/>
          </ac:spMkLst>
        </pc:spChg>
      </pc:sldChg>
      <pc:sldChg chg="modSp new mod">
        <pc:chgData name="Des Guill" userId="ce9169a2bc61f727" providerId="LiveId" clId="{9B7A7D54-BC91-5EB2-8D02-01D17B5122A6}" dt="2025-10-16T13:44:50.842" v="944" actId="20577"/>
        <pc:sldMkLst>
          <pc:docMk/>
          <pc:sldMk cId="3835362680" sldId="327"/>
        </pc:sldMkLst>
        <pc:spChg chg="mod">
          <ac:chgData name="Des Guill" userId="ce9169a2bc61f727" providerId="LiveId" clId="{9B7A7D54-BC91-5EB2-8D02-01D17B5122A6}" dt="2025-10-16T13:44:48.777" v="942" actId="113"/>
          <ac:spMkLst>
            <pc:docMk/>
            <pc:sldMk cId="3835362680" sldId="327"/>
            <ac:spMk id="2" creationId="{C9E99C96-2762-7FBA-A5CE-7BA7FF70364A}"/>
          </ac:spMkLst>
        </pc:spChg>
        <pc:spChg chg="mod">
          <ac:chgData name="Des Guill" userId="ce9169a2bc61f727" providerId="LiveId" clId="{9B7A7D54-BC91-5EB2-8D02-01D17B5122A6}" dt="2025-10-16T13:44:50.842" v="944" actId="20577"/>
          <ac:spMkLst>
            <pc:docMk/>
            <pc:sldMk cId="3835362680" sldId="327"/>
            <ac:spMk id="3" creationId="{D15EC8B3-16F1-83E8-38B0-E8BD3A382924}"/>
          </ac:spMkLst>
        </pc:spChg>
      </pc:sldChg>
      <pc:sldChg chg="modSp new mod">
        <pc:chgData name="Des Guill" userId="ce9169a2bc61f727" providerId="LiveId" clId="{9B7A7D54-BC91-5EB2-8D02-01D17B5122A6}" dt="2025-10-16T14:01:01.008" v="1829" actId="5793"/>
        <pc:sldMkLst>
          <pc:docMk/>
          <pc:sldMk cId="3785376430" sldId="328"/>
        </pc:sldMkLst>
        <pc:spChg chg="mod">
          <ac:chgData name="Des Guill" userId="ce9169a2bc61f727" providerId="LiveId" clId="{9B7A7D54-BC91-5EB2-8D02-01D17B5122A6}" dt="2025-10-16T14:00:39.360" v="1821" actId="21"/>
          <ac:spMkLst>
            <pc:docMk/>
            <pc:sldMk cId="3785376430" sldId="328"/>
            <ac:spMk id="2" creationId="{FC5D3710-DA27-E48B-3E7B-93416F51B087}"/>
          </ac:spMkLst>
        </pc:spChg>
        <pc:spChg chg="mod">
          <ac:chgData name="Des Guill" userId="ce9169a2bc61f727" providerId="LiveId" clId="{9B7A7D54-BC91-5EB2-8D02-01D17B5122A6}" dt="2025-10-16T14:01:01.008" v="1829" actId="5793"/>
          <ac:spMkLst>
            <pc:docMk/>
            <pc:sldMk cId="3785376430" sldId="328"/>
            <ac:spMk id="3" creationId="{E17DD0A9-6940-FA3A-251D-75A16C5A8CD5}"/>
          </ac:spMkLst>
        </pc:spChg>
      </pc:sldChg>
      <pc:sldChg chg="modSp new mod">
        <pc:chgData name="Des Guill" userId="ce9169a2bc61f727" providerId="LiveId" clId="{9B7A7D54-BC91-5EB2-8D02-01D17B5122A6}" dt="2025-10-16T13:58:51.355" v="1720" actId="20577"/>
        <pc:sldMkLst>
          <pc:docMk/>
          <pc:sldMk cId="2119934839" sldId="329"/>
        </pc:sldMkLst>
        <pc:spChg chg="mod">
          <ac:chgData name="Des Guill" userId="ce9169a2bc61f727" providerId="LiveId" clId="{9B7A7D54-BC91-5EB2-8D02-01D17B5122A6}" dt="2025-10-16T13:58:51.355" v="1720" actId="20577"/>
          <ac:spMkLst>
            <pc:docMk/>
            <pc:sldMk cId="2119934839" sldId="329"/>
            <ac:spMk id="2" creationId="{A1C98D06-8234-1A39-794D-151CDE570F24}"/>
          </ac:spMkLst>
        </pc:spChg>
        <pc:spChg chg="mod">
          <ac:chgData name="Des Guill" userId="ce9169a2bc61f727" providerId="LiveId" clId="{9B7A7D54-BC91-5EB2-8D02-01D17B5122A6}" dt="2025-10-16T13:58:46.947" v="1711" actId="20577"/>
          <ac:spMkLst>
            <pc:docMk/>
            <pc:sldMk cId="2119934839" sldId="329"/>
            <ac:spMk id="3" creationId="{6A8A17D7-9F49-56C1-6FD2-7B04122E24D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4016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54507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2860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7996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72381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626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3207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4774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39577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2806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2131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Thursday, October 23, 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60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rthur.Schodterer@sorbonne-universite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92582CC5-1A2B-016B-215D-A9893A0B563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13159" y="248076"/>
            <a:ext cx="8054975" cy="1104900"/>
          </a:xfrm>
        </p:spPr>
        <p:txBody>
          <a:bodyPr/>
          <a:lstStyle/>
          <a:p>
            <a:pPr algn="ctr" eaLnBrk="1" hangingPunct="1"/>
            <a:r>
              <a:rPr lang="de-AT" altLang="de-DE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de-AT" altLang="de-DE" sz="3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Allemand</a:t>
            </a:r>
            <a:r>
              <a:rPr lang="de-AT" altLang="de-DE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de-AT" altLang="de-DE" sz="30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débutant</a:t>
            </a:r>
            <a:r>
              <a:rPr lang="de-AT" altLang="de-DE" sz="3000" b="1" dirty="0">
                <a:solidFill>
                  <a:srgbClr val="FF0000"/>
                </a:solidFill>
                <a:latin typeface="Cambria" panose="02040503050406030204" pitchFamily="18" charset="0"/>
              </a:rPr>
              <a:t> Niveau A2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3987F091-A85D-A31C-9A58-F913B024253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58473" y="1710616"/>
            <a:ext cx="7272338" cy="3016506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de-AT" altLang="de-DE" sz="2400" b="1" dirty="0">
                <a:latin typeface="Cambria" panose="02040503050406030204" pitchFamily="18" charset="0"/>
              </a:rPr>
              <a:t>Sorbonne </a:t>
            </a:r>
            <a:r>
              <a:rPr lang="de-AT" altLang="de-DE" sz="2400" b="1" dirty="0" err="1">
                <a:latin typeface="Cambria" panose="02040503050406030204" pitchFamily="18" charset="0"/>
              </a:rPr>
              <a:t>Université</a:t>
            </a:r>
            <a:r>
              <a:rPr lang="de-AT" altLang="de-DE" sz="2400" b="1" dirty="0">
                <a:latin typeface="Cambria" panose="020405030504060302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de-AT" altLang="de-DE" sz="2400" dirty="0">
                <a:latin typeface="Cambria" panose="02040503050406030204" pitchFamily="18" charset="0"/>
              </a:rPr>
              <a:t>2024/25 </a:t>
            </a:r>
          </a:p>
          <a:p>
            <a:pPr eaLnBrk="1" hangingPunct="1">
              <a:lnSpc>
                <a:spcPct val="80000"/>
              </a:lnSpc>
            </a:pPr>
            <a:br>
              <a:rPr lang="fr-FR" sz="2000" dirty="0"/>
            </a:br>
            <a:r>
              <a:rPr lang="fr-FR" sz="2000" dirty="0"/>
              <a:t>Enseignant : M. Deswarte</a:t>
            </a:r>
            <a:br>
              <a:rPr lang="fr-FR" sz="2000" dirty="0"/>
            </a:br>
            <a:r>
              <a:rPr lang="fr-FR" sz="2000" i="1" dirty="0"/>
              <a:t>S1 ALZAL2. </a:t>
            </a:r>
            <a:br>
              <a:rPr lang="fr-FR" sz="2000" i="1" dirty="0"/>
            </a:br>
            <a:r>
              <a:rPr lang="fr-FR" sz="2000" i="1" dirty="0"/>
              <a:t>Mutualisé MEGEN</a:t>
            </a:r>
          </a:p>
          <a:p>
            <a:pPr eaLnBrk="1" hangingPunct="1">
              <a:lnSpc>
                <a:spcPct val="80000"/>
              </a:lnSpc>
            </a:pPr>
            <a:br>
              <a:rPr lang="fr-FR" sz="2000" dirty="0"/>
            </a:br>
            <a:r>
              <a:rPr lang="fr-FR" sz="2000" b="1" dirty="0"/>
              <a:t>Jeudi 12h00-14h00  </a:t>
            </a:r>
            <a:br>
              <a:rPr lang="fr-FR" sz="2000" dirty="0"/>
            </a:br>
            <a:r>
              <a:rPr lang="de-DE" sz="2000"/>
              <a:t>Salle 122</a:t>
            </a:r>
            <a:endParaRPr lang="de-DE" sz="2000" dirty="0"/>
          </a:p>
          <a:p>
            <a:pPr eaLnBrk="1" hangingPunct="1">
              <a:lnSpc>
                <a:spcPct val="80000"/>
              </a:lnSpc>
            </a:pPr>
            <a:endParaRPr lang="de-DE" sz="2000" dirty="0"/>
          </a:p>
          <a:p>
            <a:pPr eaLnBrk="1" hangingPunct="1">
              <a:lnSpc>
                <a:spcPct val="80000"/>
              </a:lnSpc>
            </a:pPr>
            <a:r>
              <a:rPr lang="de-DE" altLang="de-DE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Test le </a:t>
            </a:r>
            <a:r>
              <a:rPr lang="de-DE" altLang="de-DE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jeudi</a:t>
            </a:r>
            <a:r>
              <a:rPr lang="de-DE" altLang="de-DE" sz="3200" b="1" dirty="0">
                <a:solidFill>
                  <a:srgbClr val="FF0000"/>
                </a:solidFill>
                <a:latin typeface="Cambria" panose="02040503050406030204" pitchFamily="18" charset="0"/>
              </a:rPr>
              <a:t> 6 </a:t>
            </a:r>
            <a:r>
              <a:rPr lang="de-DE" altLang="de-DE" sz="3200" b="1" dirty="0" err="1">
                <a:solidFill>
                  <a:srgbClr val="FF0000"/>
                </a:solidFill>
                <a:latin typeface="Cambria" panose="02040503050406030204" pitchFamily="18" charset="0"/>
              </a:rPr>
              <a:t>nov</a:t>
            </a:r>
            <a:endParaRPr lang="de-AT" altLang="de-DE" b="1" dirty="0">
              <a:solidFill>
                <a:srgbClr val="FF0000"/>
              </a:solidFill>
              <a:latin typeface="Cambria" panose="02040503050406030204" pitchFamily="18" charset="0"/>
            </a:endParaRPr>
          </a:p>
        </p:txBody>
      </p:sp>
      <p:pic>
        <p:nvPicPr>
          <p:cNvPr id="14339" name="Picture 7">
            <a:extLst>
              <a:ext uri="{FF2B5EF4-FFF2-40B4-BE49-F238E27FC236}">
                <a16:creationId xmlns:a16="http://schemas.microsoft.com/office/drawing/2014/main" id="{6FE35668-E8AE-BC7C-4122-E10260461F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816" y="4968458"/>
            <a:ext cx="1812934" cy="715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8">
            <a:extLst>
              <a:ext uri="{FF2B5EF4-FFF2-40B4-BE49-F238E27FC236}">
                <a16:creationId xmlns:a16="http://schemas.microsoft.com/office/drawing/2014/main" id="{910AF5EE-3963-40A4-EDFF-C868EC41A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7801" y="5084763"/>
            <a:ext cx="3529013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de-AT" altLang="de-DE" sz="2000" i="1">
              <a:latin typeface="Cambria" panose="02040503050406030204" pitchFamily="18" charset="0"/>
            </a:endParaRPr>
          </a:p>
        </p:txBody>
      </p:sp>
      <p:sp>
        <p:nvSpPr>
          <p:cNvPr id="14342" name="Textfeld 3">
            <a:extLst>
              <a:ext uri="{FF2B5EF4-FFF2-40B4-BE49-F238E27FC236}">
                <a16:creationId xmlns:a16="http://schemas.microsoft.com/office/drawing/2014/main" id="{5CC7D1A2-EE56-99DD-E122-44556841C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2675" y="4765668"/>
            <a:ext cx="4760150" cy="6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r>
              <a:rPr lang="de-AT" altLang="de-DE" sz="2400" dirty="0">
                <a:latin typeface="Cambria" panose="02040503050406030204" pitchFamily="18" charset="0"/>
              </a:rPr>
              <a:t>Guillaume Deswarte</a:t>
            </a:r>
          </a:p>
          <a:p>
            <a:pPr algn="r" eaLnBrk="1" hangingPunct="1">
              <a:lnSpc>
                <a:spcPct val="80000"/>
              </a:lnSpc>
              <a:spcBef>
                <a:spcPct val="0"/>
              </a:spcBef>
              <a:buClrTx/>
              <a:buFontTx/>
              <a:buNone/>
            </a:pPr>
            <a:r>
              <a:rPr lang="fr-FR" sz="2000" u="sng" dirty="0">
                <a:solidFill>
                  <a:srgbClr val="0563C1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Guillaume.deswarte@sorbonne-universite.fr</a:t>
            </a:r>
            <a:endParaRPr lang="de-DE" altLang="de-DE" sz="20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C98D06-8234-1A39-794D-151CDE570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Mindmap </a:t>
            </a:r>
            <a:r>
              <a:rPr lang="fr-FR" dirty="0"/>
              <a:t>🗣️  (Tandem)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8A17D7-9F49-56C1-6FD2-7B04122E2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Welche </a:t>
            </a:r>
            <a:r>
              <a:rPr lang="fr-FR" dirty="0" err="1"/>
              <a:t>Sportarten</a:t>
            </a:r>
            <a:r>
              <a:rPr lang="fr-FR" dirty="0"/>
              <a:t> </a:t>
            </a:r>
            <a:r>
              <a:rPr lang="fr-FR" dirty="0" err="1"/>
              <a:t>kennt</a:t>
            </a:r>
            <a:r>
              <a:rPr lang="fr-FR" dirty="0"/>
              <a:t> </a:t>
            </a:r>
            <a:r>
              <a:rPr lang="fr-FR" dirty="0" err="1"/>
              <a:t>ihr</a:t>
            </a:r>
            <a:r>
              <a:rPr lang="fr-FR" dirty="0"/>
              <a:t>?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 err="1"/>
              <a:t>Wie</a:t>
            </a:r>
            <a:r>
              <a:rPr lang="fr-FR" dirty="0"/>
              <a:t> </a:t>
            </a:r>
            <a:r>
              <a:rPr lang="fr-FR" dirty="0" err="1"/>
              <a:t>finden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diese</a:t>
            </a:r>
            <a:r>
              <a:rPr lang="fr-FR" dirty="0"/>
              <a:t> </a:t>
            </a:r>
            <a:r>
              <a:rPr lang="fr-FR" dirty="0" err="1"/>
              <a:t>Sportarten</a:t>
            </a:r>
            <a:r>
              <a:rPr lang="fr-FR" dirty="0"/>
              <a:t>? </a:t>
            </a:r>
          </a:p>
          <a:p>
            <a:r>
              <a:rPr lang="de-DE" i="1" dirty="0"/>
              <a:t>toll - </a:t>
            </a:r>
          </a:p>
        </p:txBody>
      </p:sp>
    </p:spTree>
    <p:extLst>
      <p:ext uri="{BB962C8B-B14F-4D97-AF65-F5344CB8AC3E}">
        <p14:creationId xmlns:p14="http://schemas.microsoft.com/office/powerpoint/2010/main" val="2119934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C1F866-EB57-1F56-7721-CC3BC0A47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 err="1">
                <a:latin typeface="Cambria" panose="02040503050406030204" pitchFamily="18" charset="0"/>
              </a:rPr>
              <a:t>Choisissez</a:t>
            </a:r>
            <a:r>
              <a:rPr lang="de-AT" altLang="de-DE" dirty="0">
                <a:latin typeface="Cambria" panose="02040503050406030204" pitchFamily="18" charset="0"/>
              </a:rPr>
              <a:t> </a:t>
            </a:r>
            <a:r>
              <a:rPr lang="de-AT" altLang="de-DE" dirty="0" err="1">
                <a:latin typeface="Cambria" panose="02040503050406030204" pitchFamily="18" charset="0"/>
              </a:rPr>
              <a:t>une</a:t>
            </a:r>
            <a:r>
              <a:rPr lang="de-AT" altLang="de-DE" dirty="0">
                <a:latin typeface="Cambria" panose="02040503050406030204" pitchFamily="18" charset="0"/>
              </a:rPr>
              <a:t> </a:t>
            </a:r>
            <a:r>
              <a:rPr lang="de-AT" altLang="de-DE" dirty="0" err="1">
                <a:latin typeface="Cambria" panose="02040503050406030204" pitchFamily="18" charset="0"/>
              </a:rPr>
              <a:t>question</a:t>
            </a:r>
            <a:r>
              <a:rPr lang="de-AT" altLang="de-DE" dirty="0">
                <a:latin typeface="Cambria" panose="02040503050406030204" pitchFamily="18" charset="0"/>
              </a:rPr>
              <a:t> et </a:t>
            </a:r>
            <a:r>
              <a:rPr lang="de-AT" altLang="de-DE" dirty="0" err="1">
                <a:latin typeface="Cambria" panose="02040503050406030204" pitchFamily="18" charset="0"/>
              </a:rPr>
              <a:t>posez</a:t>
            </a:r>
            <a:r>
              <a:rPr lang="de-AT" altLang="de-DE" dirty="0">
                <a:latin typeface="Cambria" panose="02040503050406030204" pitchFamily="18" charset="0"/>
              </a:rPr>
              <a:t> la à </a:t>
            </a:r>
            <a:r>
              <a:rPr lang="de-AT" altLang="de-DE" dirty="0" err="1">
                <a:latin typeface="Cambria" panose="02040503050406030204" pitchFamily="18" charset="0"/>
              </a:rPr>
              <a:t>un</a:t>
            </a:r>
            <a:r>
              <a:rPr lang="de-AT" altLang="de-DE" dirty="0">
                <a:latin typeface="Cambria" panose="02040503050406030204" pitchFamily="18" charset="0"/>
              </a:rPr>
              <a:t> </a:t>
            </a:r>
            <a:r>
              <a:rPr lang="de-AT" altLang="de-DE" dirty="0" err="1">
                <a:latin typeface="Cambria" panose="02040503050406030204" pitchFamily="18" charset="0"/>
              </a:rPr>
              <a:t>camarade</a:t>
            </a:r>
            <a:r>
              <a:rPr lang="de-AT" altLang="de-DE" dirty="0">
                <a:latin typeface="Cambria" panose="02040503050406030204" pitchFamily="18" charset="0"/>
              </a:rPr>
              <a:t>. </a:t>
            </a:r>
            <a:r>
              <a:rPr lang="fr-FR" dirty="0"/>
              <a:t>🗣️ 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60129C-5B83-ACCE-A958-B8F58F078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ist</a:t>
            </a:r>
            <a:r>
              <a:rPr lang="fr-FR" dirty="0"/>
              <a:t> </a:t>
            </a:r>
            <a:r>
              <a:rPr lang="fr-FR" dirty="0" err="1"/>
              <a:t>besser</a:t>
            </a:r>
            <a:r>
              <a:rPr lang="fr-FR" dirty="0"/>
              <a:t> – </a:t>
            </a:r>
            <a:r>
              <a:rPr lang="fr-FR" dirty="0" err="1"/>
              <a:t>Schwimmen</a:t>
            </a:r>
            <a:r>
              <a:rPr lang="fr-FR" dirty="0"/>
              <a:t> </a:t>
            </a:r>
            <a:r>
              <a:rPr lang="fr-FR" dirty="0" err="1"/>
              <a:t>oder</a:t>
            </a:r>
            <a:r>
              <a:rPr lang="fr-FR" dirty="0"/>
              <a:t> </a:t>
            </a:r>
            <a:r>
              <a:rPr lang="fr-FR" dirty="0" err="1"/>
              <a:t>Laufen</a:t>
            </a:r>
            <a:r>
              <a:rPr lang="fr-FR" dirty="0"/>
              <a:t>?</a:t>
            </a:r>
          </a:p>
          <a:p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ist</a:t>
            </a:r>
            <a:r>
              <a:rPr lang="fr-FR" dirty="0"/>
              <a:t> </a:t>
            </a:r>
            <a:r>
              <a:rPr lang="fr-FR" dirty="0" err="1"/>
              <a:t>interessanter</a:t>
            </a:r>
            <a:r>
              <a:rPr lang="fr-FR" dirty="0"/>
              <a:t> – </a:t>
            </a:r>
            <a:r>
              <a:rPr lang="fr-FR" dirty="0" err="1"/>
              <a:t>Fußball</a:t>
            </a:r>
            <a:r>
              <a:rPr lang="fr-FR" dirty="0"/>
              <a:t> </a:t>
            </a:r>
            <a:r>
              <a:rPr lang="fr-FR" dirty="0" err="1"/>
              <a:t>oder</a:t>
            </a:r>
            <a:r>
              <a:rPr lang="fr-FR" dirty="0"/>
              <a:t> </a:t>
            </a:r>
            <a:r>
              <a:rPr lang="fr-FR" dirty="0" err="1"/>
              <a:t>Tanzen</a:t>
            </a:r>
            <a:r>
              <a:rPr lang="fr-FR" dirty="0"/>
              <a:t>?</a:t>
            </a:r>
          </a:p>
          <a:p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ist</a:t>
            </a:r>
            <a:r>
              <a:rPr lang="fr-FR" dirty="0"/>
              <a:t> </a:t>
            </a:r>
            <a:r>
              <a:rPr lang="fr-FR" dirty="0" err="1"/>
              <a:t>gesünder</a:t>
            </a:r>
            <a:r>
              <a:rPr lang="fr-FR" dirty="0"/>
              <a:t> – Yoga </a:t>
            </a:r>
            <a:r>
              <a:rPr lang="fr-FR" dirty="0" err="1"/>
              <a:t>oder</a:t>
            </a:r>
            <a:r>
              <a:rPr lang="fr-FR" dirty="0"/>
              <a:t> </a:t>
            </a:r>
            <a:r>
              <a:rPr lang="fr-FR" dirty="0" err="1"/>
              <a:t>Boxen</a:t>
            </a:r>
            <a:r>
              <a:rPr lang="fr-FR" dirty="0"/>
              <a:t>?</a:t>
            </a:r>
          </a:p>
          <a:p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ist</a:t>
            </a:r>
            <a:r>
              <a:rPr lang="fr-FR" dirty="0"/>
              <a:t> </a:t>
            </a:r>
            <a:r>
              <a:rPr lang="fr-FR" dirty="0" err="1"/>
              <a:t>gefährlicher</a:t>
            </a:r>
            <a:r>
              <a:rPr lang="fr-FR" dirty="0"/>
              <a:t> – </a:t>
            </a:r>
            <a:r>
              <a:rPr lang="fr-FR" dirty="0" err="1"/>
              <a:t>Reiten</a:t>
            </a:r>
            <a:r>
              <a:rPr lang="fr-FR" dirty="0"/>
              <a:t> </a:t>
            </a:r>
            <a:r>
              <a:rPr lang="fr-FR" dirty="0" err="1"/>
              <a:t>oder</a:t>
            </a:r>
            <a:r>
              <a:rPr lang="fr-FR" dirty="0"/>
              <a:t> </a:t>
            </a:r>
            <a:r>
              <a:rPr lang="fr-FR" dirty="0" err="1"/>
              <a:t>Klettern</a:t>
            </a:r>
            <a:r>
              <a:rPr lang="fr-FR" dirty="0"/>
              <a:t>?</a:t>
            </a:r>
          </a:p>
          <a:p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ist</a:t>
            </a:r>
            <a:r>
              <a:rPr lang="fr-FR" dirty="0"/>
              <a:t> </a:t>
            </a:r>
            <a:r>
              <a:rPr lang="fr-FR" dirty="0" err="1"/>
              <a:t>teurer</a:t>
            </a:r>
            <a:r>
              <a:rPr lang="fr-FR" dirty="0"/>
              <a:t> – Tennis </a:t>
            </a:r>
            <a:r>
              <a:rPr lang="fr-FR" dirty="0" err="1"/>
              <a:t>oder</a:t>
            </a:r>
            <a:r>
              <a:rPr lang="fr-FR" dirty="0"/>
              <a:t> </a:t>
            </a:r>
            <a:r>
              <a:rPr lang="fr-FR" dirty="0" err="1"/>
              <a:t>Radfahren</a:t>
            </a:r>
            <a:r>
              <a:rPr lang="fr-FR" dirty="0"/>
              <a:t>?</a:t>
            </a:r>
          </a:p>
          <a:p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machst</a:t>
            </a:r>
            <a:r>
              <a:rPr lang="fr-FR" dirty="0"/>
              <a:t> du </a:t>
            </a:r>
            <a:r>
              <a:rPr lang="fr-FR" dirty="0" err="1"/>
              <a:t>lieber</a:t>
            </a:r>
            <a:r>
              <a:rPr lang="fr-FR" dirty="0"/>
              <a:t> – </a:t>
            </a:r>
            <a:r>
              <a:rPr lang="fr-FR" dirty="0" err="1"/>
              <a:t>allein</a:t>
            </a:r>
            <a:r>
              <a:rPr lang="fr-FR" dirty="0"/>
              <a:t> </a:t>
            </a:r>
            <a:r>
              <a:rPr lang="fr-FR" dirty="0" err="1"/>
              <a:t>oder</a:t>
            </a:r>
            <a:r>
              <a:rPr lang="fr-FR" dirty="0"/>
              <a:t> mit </a:t>
            </a:r>
            <a:r>
              <a:rPr lang="fr-FR" dirty="0" err="1"/>
              <a:t>Freunden</a:t>
            </a:r>
            <a:r>
              <a:rPr lang="fr-FR" dirty="0"/>
              <a:t> Sport?</a:t>
            </a:r>
          </a:p>
          <a:p>
            <a:r>
              <a:rPr lang="fr-FR" dirty="0" err="1"/>
              <a:t>Welcher</a:t>
            </a:r>
            <a:r>
              <a:rPr lang="fr-FR" dirty="0"/>
              <a:t> Sport </a:t>
            </a:r>
            <a:r>
              <a:rPr lang="fr-FR" dirty="0" err="1"/>
              <a:t>ist</a:t>
            </a:r>
            <a:r>
              <a:rPr lang="fr-FR" dirty="0"/>
              <a:t> </a:t>
            </a:r>
            <a:r>
              <a:rPr lang="fr-FR" dirty="0" err="1"/>
              <a:t>am</a:t>
            </a:r>
            <a:r>
              <a:rPr lang="fr-FR" dirty="0"/>
              <a:t> </a:t>
            </a:r>
            <a:r>
              <a:rPr lang="fr-FR" dirty="0" err="1"/>
              <a:t>schönsten</a:t>
            </a:r>
            <a:r>
              <a:rPr lang="fr-FR" dirty="0"/>
              <a:t>?</a:t>
            </a:r>
          </a:p>
          <a:p>
            <a:r>
              <a:rPr lang="fr-FR" dirty="0" err="1"/>
              <a:t>Wer</a:t>
            </a:r>
            <a:r>
              <a:rPr lang="fr-FR" dirty="0"/>
              <a:t> </a:t>
            </a:r>
            <a:r>
              <a:rPr lang="fr-FR" dirty="0" err="1"/>
              <a:t>ist</a:t>
            </a:r>
            <a:r>
              <a:rPr lang="fr-FR" dirty="0"/>
              <a:t> </a:t>
            </a:r>
            <a:r>
              <a:rPr lang="fr-FR" dirty="0" err="1"/>
              <a:t>sportlicher</a:t>
            </a:r>
            <a:r>
              <a:rPr lang="fr-FR" dirty="0"/>
              <a:t> – du </a:t>
            </a:r>
            <a:r>
              <a:rPr lang="fr-FR" dirty="0" err="1"/>
              <a:t>oder</a:t>
            </a:r>
            <a:r>
              <a:rPr lang="fr-FR" dirty="0"/>
              <a:t> </a:t>
            </a:r>
            <a:r>
              <a:rPr lang="fr-FR" dirty="0" err="1"/>
              <a:t>dein</a:t>
            </a:r>
            <a:r>
              <a:rPr lang="fr-FR" dirty="0"/>
              <a:t> Freund?</a:t>
            </a:r>
          </a:p>
        </p:txBody>
      </p:sp>
    </p:spTree>
    <p:extLst>
      <p:ext uri="{BB962C8B-B14F-4D97-AF65-F5344CB8AC3E}">
        <p14:creationId xmlns:p14="http://schemas.microsoft.com/office/powerpoint/2010/main" val="2791474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5D3710-DA27-E48B-3E7B-93416F51B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/>
              <a:t>Aktivität</a:t>
            </a:r>
            <a:r>
              <a:rPr lang="fr-FR" b="1" dirty="0"/>
              <a:t>: </a:t>
            </a:r>
            <a:r>
              <a:rPr lang="fr-FR" b="1" dirty="0" err="1"/>
              <a:t>schreiben</a:t>
            </a:r>
            <a:r>
              <a:rPr lang="fr-FR" b="1" dirty="0"/>
              <a:t> (Tandem)</a:t>
            </a:r>
            <a:endParaRPr lang="de-D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7DD0A9-6940-FA3A-251D-75A16C5A8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Chaque binôme choisit une liste de 3. Comparer les différentes activités à l’aide d’un comparatif et dites quelle est la meilleure des trois.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1️⃣ Tennis – </a:t>
            </a:r>
            <a:r>
              <a:rPr lang="fr-FR" dirty="0" err="1"/>
              <a:t>Klettern</a:t>
            </a:r>
            <a:r>
              <a:rPr lang="fr-FR" dirty="0"/>
              <a:t> – </a:t>
            </a:r>
            <a:r>
              <a:rPr lang="fr-FR" dirty="0" err="1"/>
              <a:t>Tanzen</a:t>
            </a:r>
            <a:br>
              <a:rPr lang="fr-FR" dirty="0"/>
            </a:br>
            <a:r>
              <a:rPr lang="fr-FR" dirty="0"/>
              <a:t>2️⃣ </a:t>
            </a:r>
            <a:r>
              <a:rPr lang="fr-FR" dirty="0" err="1"/>
              <a:t>Joggen</a:t>
            </a:r>
            <a:r>
              <a:rPr lang="fr-FR" dirty="0"/>
              <a:t> – </a:t>
            </a:r>
            <a:r>
              <a:rPr lang="fr-FR" dirty="0" err="1"/>
              <a:t>Radfahren</a:t>
            </a:r>
            <a:r>
              <a:rPr lang="fr-FR" dirty="0"/>
              <a:t> – </a:t>
            </a:r>
            <a:r>
              <a:rPr lang="fr-FR" dirty="0" err="1"/>
              <a:t>Reiten</a:t>
            </a:r>
            <a:br>
              <a:rPr lang="fr-FR" dirty="0"/>
            </a:br>
            <a:r>
              <a:rPr lang="fr-FR" dirty="0"/>
              <a:t>3️⃣ </a:t>
            </a:r>
            <a:r>
              <a:rPr lang="fr-FR" dirty="0" err="1"/>
              <a:t>Schwimmen</a:t>
            </a:r>
            <a:r>
              <a:rPr lang="fr-FR" dirty="0"/>
              <a:t> – Yoga – </a:t>
            </a:r>
            <a:r>
              <a:rPr lang="fr-FR" dirty="0" err="1"/>
              <a:t>Boxen</a:t>
            </a:r>
            <a:br>
              <a:rPr lang="fr-FR" dirty="0"/>
            </a:br>
            <a:r>
              <a:rPr lang="fr-FR" dirty="0"/>
              <a:t>4️⃣ </a:t>
            </a:r>
            <a:r>
              <a:rPr lang="fr-FR" dirty="0" err="1"/>
              <a:t>Fußball</a:t>
            </a:r>
            <a:r>
              <a:rPr lang="fr-FR" dirty="0"/>
              <a:t> – Volleyball – Basketball</a:t>
            </a:r>
            <a:br>
              <a:rPr lang="fr-FR" dirty="0"/>
            </a:br>
            <a:r>
              <a:rPr lang="fr-FR" dirty="0"/>
              <a:t>5️⃣ </a:t>
            </a:r>
            <a:r>
              <a:rPr lang="fr-FR" dirty="0" err="1"/>
              <a:t>Skifahren</a:t>
            </a:r>
            <a:r>
              <a:rPr lang="fr-FR" dirty="0"/>
              <a:t> – </a:t>
            </a:r>
            <a:r>
              <a:rPr lang="fr-FR" dirty="0" err="1"/>
              <a:t>Wandern</a:t>
            </a:r>
            <a:r>
              <a:rPr lang="fr-FR" dirty="0"/>
              <a:t> – </a:t>
            </a:r>
            <a:r>
              <a:rPr lang="fr-FR" dirty="0" err="1"/>
              <a:t>Surfen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5376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76C4D-4F65-CB7F-4294-189B60F00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5. Hausübung bis zur nächsten Stunde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73B175-F7BC-1F9E-470D-294CF3FE0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AT" dirty="0"/>
              <a:t>Wiederholen und lernen Sie: Kursbuch, Seite 31</a:t>
            </a:r>
          </a:p>
          <a:p>
            <a:pPr lvl="1"/>
            <a:r>
              <a:rPr lang="fr-FR" dirty="0"/>
              <a:t>Révisez avec le Alles </a:t>
            </a:r>
            <a:r>
              <a:rPr lang="fr-FR" dirty="0" err="1"/>
              <a:t>klar</a:t>
            </a:r>
            <a:r>
              <a:rPr lang="fr-FR" dirty="0"/>
              <a:t>? : livre de cours, page 31</a:t>
            </a:r>
            <a:endParaRPr lang="de-AT" dirty="0"/>
          </a:p>
          <a:p>
            <a:r>
              <a:rPr lang="fr-FR" b="1" dirty="0" err="1">
                <a:solidFill>
                  <a:srgbClr val="FF0000"/>
                </a:solidFill>
              </a:rPr>
              <a:t>Übungsbuch</a:t>
            </a:r>
            <a:r>
              <a:rPr lang="fr-FR" b="1" dirty="0">
                <a:solidFill>
                  <a:srgbClr val="FF0000"/>
                </a:solidFill>
              </a:rPr>
              <a:t>: </a:t>
            </a:r>
            <a:r>
              <a:rPr lang="fr-FR" b="1" dirty="0" err="1">
                <a:solidFill>
                  <a:srgbClr val="FF0000"/>
                </a:solidFill>
              </a:rPr>
              <a:t>Kapitel</a:t>
            </a:r>
            <a:r>
              <a:rPr lang="fr-FR" b="1" dirty="0">
                <a:solidFill>
                  <a:srgbClr val="FF0000"/>
                </a:solidFill>
              </a:rPr>
              <a:t> 3 (24-33)</a:t>
            </a: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1.2 / 1.3</a:t>
            </a: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2.1 / 2.2 </a:t>
            </a:r>
            <a:r>
              <a:rPr lang="fr-FR" b="1">
                <a:solidFill>
                  <a:srgbClr val="FF0000"/>
                </a:solidFill>
              </a:rPr>
              <a:t>/ 2.3</a:t>
            </a:r>
          </a:p>
          <a:p>
            <a:pPr lvl="1"/>
            <a:endParaRPr lang="fr-FR" b="1" dirty="0">
              <a:solidFill>
                <a:srgbClr val="FF0000"/>
              </a:solidFill>
            </a:endParaRP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3.1</a:t>
            </a: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4.2</a:t>
            </a: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6.1 / 6.3 / 6.4</a:t>
            </a:r>
          </a:p>
          <a:p>
            <a:pPr lvl="1"/>
            <a:r>
              <a:rPr lang="fr-FR" b="1" dirty="0">
                <a:solidFill>
                  <a:srgbClr val="FF0000"/>
                </a:solidFill>
              </a:rPr>
              <a:t>7.1 / 7.3</a:t>
            </a:r>
          </a:p>
          <a:p>
            <a:r>
              <a:rPr lang="fr-FR" dirty="0" err="1"/>
              <a:t>Erstellen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eine</a:t>
            </a:r>
            <a:r>
              <a:rPr lang="fr-FR" dirty="0"/>
              <a:t> Liste mit 20 </a:t>
            </a:r>
            <a:r>
              <a:rPr lang="fr-FR" dirty="0" err="1"/>
              <a:t>Vokabeln</a:t>
            </a:r>
            <a:r>
              <a:rPr lang="fr-FR" dirty="0"/>
              <a:t>, die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aus</a:t>
            </a:r>
            <a:r>
              <a:rPr lang="fr-FR" dirty="0"/>
              <a:t> </a:t>
            </a:r>
            <a:r>
              <a:rPr lang="fr-FR" dirty="0" err="1"/>
              <a:t>Kapitel</a:t>
            </a:r>
            <a:r>
              <a:rPr lang="fr-FR" dirty="0"/>
              <a:t> 3 merken </a:t>
            </a:r>
            <a:r>
              <a:rPr lang="fr-FR" dirty="0" err="1"/>
              <a:t>möchten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Faites une liste de 20 mots de vocabulaire que vous souhaitez mémoriser du chapitre 3.</a:t>
            </a:r>
          </a:p>
        </p:txBody>
      </p:sp>
    </p:spTree>
    <p:extLst>
      <p:ext uri="{BB962C8B-B14F-4D97-AF65-F5344CB8AC3E}">
        <p14:creationId xmlns:p14="http://schemas.microsoft.com/office/powerpoint/2010/main" val="37992633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FBEF11-AEBE-BECD-A468-06F40C457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0355" y="2467502"/>
            <a:ext cx="8911687" cy="1661890"/>
          </a:xfrm>
        </p:spPr>
        <p:txBody>
          <a:bodyPr>
            <a:normAutofit fontScale="90000"/>
          </a:bodyPr>
          <a:lstStyle/>
          <a:p>
            <a:pPr algn="ctr"/>
            <a:r>
              <a:rPr lang="de-AT" dirty="0"/>
              <a:t>Vielen Dank für Ihre Aufmerksamkeit!</a:t>
            </a:r>
            <a:br>
              <a:rPr lang="de-AT" dirty="0"/>
            </a:br>
            <a:br>
              <a:rPr lang="de-AT" dirty="0"/>
            </a:br>
            <a:r>
              <a:rPr lang="de-AT" dirty="0"/>
              <a:t>Ich wünsche Ihnen eine schöne Woche!</a:t>
            </a:r>
          </a:p>
        </p:txBody>
      </p:sp>
    </p:spTree>
    <p:extLst>
      <p:ext uri="{BB962C8B-B14F-4D97-AF65-F5344CB8AC3E}">
        <p14:creationId xmlns:p14="http://schemas.microsoft.com/office/powerpoint/2010/main" val="38312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5B834A-AE8D-BE6E-AD26-554BCCC67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latin typeface="Cambria" panose="02040503050406030204" pitchFamily="18" charset="0"/>
              </a:rPr>
              <a:t>3. Hausübung vergleichen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C8A5CD-EB0E-E9B8-3FA5-8AB642706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AT" dirty="0"/>
              <a:t>Wiederholen und lernen Sie: Kursbuch, Seite 21</a:t>
            </a:r>
          </a:p>
          <a:p>
            <a:pPr lvl="1"/>
            <a:r>
              <a:rPr lang="fr-FR" dirty="0"/>
              <a:t>Révisez et apprenez : livre de cours, page 21</a:t>
            </a:r>
            <a:endParaRPr lang="de-AT" dirty="0"/>
          </a:p>
          <a:p>
            <a:r>
              <a:rPr lang="fr-FR" dirty="0" err="1"/>
              <a:t>Übungsbuch</a:t>
            </a:r>
            <a:r>
              <a:rPr lang="fr-FR" dirty="0"/>
              <a:t>: </a:t>
            </a:r>
            <a:r>
              <a:rPr lang="fr-FR" dirty="0" err="1"/>
              <a:t>Kapitel</a:t>
            </a:r>
            <a:r>
              <a:rPr lang="fr-FR" dirty="0"/>
              <a:t> 2 (14-23)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1.1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2.1 / 2.2 / 2.3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3.1 / 3.2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4.1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6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7.1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8.1 / 8.2</a:t>
            </a:r>
          </a:p>
          <a:p>
            <a:r>
              <a:rPr lang="fr-FR" dirty="0" err="1"/>
              <a:t>Erstellen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eine</a:t>
            </a:r>
            <a:r>
              <a:rPr lang="fr-FR" dirty="0"/>
              <a:t> Liste mit 20 </a:t>
            </a:r>
            <a:r>
              <a:rPr lang="fr-FR" dirty="0" err="1"/>
              <a:t>Vokabeln</a:t>
            </a:r>
            <a:r>
              <a:rPr lang="fr-FR" dirty="0"/>
              <a:t>, die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sich</a:t>
            </a:r>
            <a:r>
              <a:rPr lang="fr-FR" dirty="0"/>
              <a:t> </a:t>
            </a:r>
            <a:r>
              <a:rPr lang="fr-FR" dirty="0" err="1"/>
              <a:t>aus</a:t>
            </a:r>
            <a:r>
              <a:rPr lang="fr-FR" dirty="0"/>
              <a:t> </a:t>
            </a:r>
            <a:r>
              <a:rPr lang="fr-FR" dirty="0" err="1"/>
              <a:t>Kapitel</a:t>
            </a:r>
            <a:r>
              <a:rPr lang="fr-FR" dirty="0"/>
              <a:t> 2 merken </a:t>
            </a:r>
            <a:r>
              <a:rPr lang="fr-FR" dirty="0" err="1"/>
              <a:t>möchten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Faites une liste de 20 mots de vocabulaire que vous souhaitez mémoriser du chapitre 2.</a:t>
            </a:r>
          </a:p>
        </p:txBody>
      </p:sp>
    </p:spTree>
    <p:extLst>
      <p:ext uri="{BB962C8B-B14F-4D97-AF65-F5344CB8AC3E}">
        <p14:creationId xmlns:p14="http://schemas.microsoft.com/office/powerpoint/2010/main" val="1132378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E738EC-902B-B650-DA74-DF37A253D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>
                <a:solidFill>
                  <a:srgbClr val="FF0000"/>
                </a:solidFill>
              </a:rPr>
              <a:t>Kapitel 3: hoch, höher, am höchsten!</a:t>
            </a:r>
            <a:br>
              <a:rPr lang="de-AT" b="1" dirty="0">
                <a:solidFill>
                  <a:srgbClr val="FF0000"/>
                </a:solidFill>
              </a:rPr>
            </a:br>
            <a:r>
              <a:rPr lang="de-AT" sz="3200" b="1" dirty="0">
                <a:solidFill>
                  <a:srgbClr val="FF0000"/>
                </a:solidFill>
              </a:rPr>
              <a:t>Haut, plus haut, le plus haut! </a:t>
            </a:r>
            <a:r>
              <a:rPr lang="de-AT" sz="4000" b="1" dirty="0">
                <a:solidFill>
                  <a:srgbClr val="FF0000"/>
                </a:solidFill>
              </a:rPr>
              <a:t> </a:t>
            </a:r>
            <a:endParaRPr lang="de-AT" b="1" dirty="0">
              <a:solidFill>
                <a:srgbClr val="FF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45EA39-A710-3686-400B-E1D87F85E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926" y="2438484"/>
            <a:ext cx="8915400" cy="3777622"/>
          </a:xfrm>
        </p:spPr>
        <p:txBody>
          <a:bodyPr>
            <a:normAutofit fontScale="92500" lnSpcReduction="10000"/>
          </a:bodyPr>
          <a:lstStyle/>
          <a:p>
            <a:r>
              <a:rPr lang="de-AT" dirty="0">
                <a:solidFill>
                  <a:srgbClr val="FF0000"/>
                </a:solidFill>
              </a:rPr>
              <a:t>Mindmap</a:t>
            </a:r>
            <a:r>
              <a:rPr lang="de-AT" dirty="0"/>
              <a:t>: welche Aktivitäten machst du? Was machst du? (</a:t>
            </a:r>
            <a:r>
              <a:rPr lang="de-AT" dirty="0">
                <a:solidFill>
                  <a:schemeClr val="accent1"/>
                </a:solidFill>
              </a:rPr>
              <a:t>Dialog + Mindmap</a:t>
            </a:r>
            <a:r>
              <a:rPr lang="de-AT" dirty="0"/>
              <a:t>)</a:t>
            </a:r>
          </a:p>
          <a:p>
            <a:endParaRPr lang="de-AT" dirty="0"/>
          </a:p>
          <a:p>
            <a:r>
              <a:rPr lang="de-AT" dirty="0"/>
              <a:t>Sammelt eure Ideen. </a:t>
            </a:r>
          </a:p>
          <a:p>
            <a:endParaRPr lang="de-AT" dirty="0"/>
          </a:p>
          <a:p>
            <a:r>
              <a:rPr lang="de-AT" dirty="0"/>
              <a:t>„Ich schwimme. Ich spiele gern Klavier/ Cello. Ich spiele Basketball. Ich schaue Serien. Ich </a:t>
            </a:r>
            <a:r>
              <a:rPr lang="de-AT" u="sng" dirty="0"/>
              <a:t>mag</a:t>
            </a:r>
            <a:r>
              <a:rPr lang="de-AT" dirty="0"/>
              <a:t> Videospiele. Ich schreibe Artikel. Ich lese gern. Ich jogge gern. Ich besuche gern Museen. Ich gehe ins Theater. Ich zeichne. Ich gehe ins Kino und koche gern. Ich mag Kunst.“</a:t>
            </a:r>
          </a:p>
        </p:txBody>
      </p:sp>
    </p:spTree>
    <p:extLst>
      <p:ext uri="{BB962C8B-B14F-4D97-AF65-F5344CB8AC3E}">
        <p14:creationId xmlns:p14="http://schemas.microsoft.com/office/powerpoint/2010/main" val="1424978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2EA6BB-E56E-D83F-EE23-FD2BE3E80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altLang="de-DE" dirty="0">
                <a:latin typeface="Cambria" panose="02040503050406030204" pitchFamily="18" charset="0"/>
              </a:rPr>
              <a:t>4. </a:t>
            </a: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Das ist aber cool! </a:t>
            </a:r>
            <a:br>
              <a:rPr lang="de-AT" altLang="de-DE" dirty="0">
                <a:latin typeface="Cambria" panose="02040503050406030204" pitchFamily="18" charset="0"/>
              </a:rPr>
            </a:br>
            <a:r>
              <a:rPr lang="de-AT" sz="3600" dirty="0"/>
              <a:t>Seite 24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DF1F513-D383-0479-7FC5-C2D73BA9E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8624"/>
            <a:ext cx="8915400" cy="3777622"/>
          </a:xfrm>
        </p:spPr>
        <p:txBody>
          <a:bodyPr>
            <a:normAutofit fontScale="92500" lnSpcReduction="10000"/>
          </a:bodyPr>
          <a:lstStyle/>
          <a:p>
            <a:r>
              <a:rPr lang="de-AT" dirty="0"/>
              <a:t>1a: welche Hobbies sind das? Beschreiben Sie die Fotos </a:t>
            </a:r>
            <a:r>
              <a:rPr lang="fr-FR" dirty="0"/>
              <a:t>(</a:t>
            </a:r>
            <a:r>
              <a:rPr lang="fr-FR" dirty="0" err="1">
                <a:solidFill>
                  <a:schemeClr val="accent1">
                    <a:lumMod val="75000"/>
                  </a:schemeClr>
                </a:solidFill>
              </a:rPr>
              <a:t>Tandemarbeit</a:t>
            </a:r>
            <a:r>
              <a:rPr lang="fr-FR" dirty="0"/>
              <a:t>).</a:t>
            </a:r>
            <a:endParaRPr lang="de-AT" dirty="0"/>
          </a:p>
          <a:p>
            <a:pPr lvl="1"/>
            <a:r>
              <a:rPr lang="fr-FR" dirty="0"/>
              <a:t>Que voyez-vous sur les photos ? Décrivez les photos </a:t>
            </a:r>
            <a:r>
              <a:rPr lang="fr-FR" i="1" dirty="0"/>
              <a:t>« </a:t>
            </a:r>
            <a:r>
              <a:rPr lang="fr-FR" i="1" dirty="0" err="1"/>
              <a:t>Ich</a:t>
            </a:r>
            <a:r>
              <a:rPr lang="fr-FR" i="1" dirty="0"/>
              <a:t> </a:t>
            </a:r>
            <a:r>
              <a:rPr lang="fr-FR" i="1" dirty="0" err="1"/>
              <a:t>sehe</a:t>
            </a:r>
            <a:r>
              <a:rPr lang="fr-FR" i="1" dirty="0"/>
              <a:t> </a:t>
            </a:r>
            <a:r>
              <a:rPr lang="fr-FR" i="1" dirty="0" err="1"/>
              <a:t>auf</a:t>
            </a:r>
            <a:r>
              <a:rPr lang="fr-FR" i="1" dirty="0"/>
              <a:t> </a:t>
            </a:r>
            <a:r>
              <a:rPr lang="fr-FR" i="1" dirty="0" err="1"/>
              <a:t>dem</a:t>
            </a:r>
            <a:r>
              <a:rPr lang="fr-FR" i="1" dirty="0"/>
              <a:t> </a:t>
            </a:r>
            <a:r>
              <a:rPr lang="fr-FR" i="1" dirty="0" err="1"/>
              <a:t>Fote</a:t>
            </a:r>
            <a:r>
              <a:rPr lang="fr-FR" i="1" dirty="0"/>
              <a:t> + </a:t>
            </a:r>
            <a:r>
              <a:rPr lang="fr-FR" i="1" dirty="0" err="1"/>
              <a:t>Akk</a:t>
            </a:r>
            <a:r>
              <a:rPr lang="fr-FR" i="1" dirty="0"/>
              <a:t>.</a:t>
            </a:r>
          </a:p>
          <a:p>
            <a:pPr lvl="1"/>
            <a:r>
              <a:rPr lang="fr-FR" i="1" dirty="0" err="1"/>
              <a:t>Auf</a:t>
            </a:r>
            <a:r>
              <a:rPr lang="fr-FR" i="1" dirty="0"/>
              <a:t> </a:t>
            </a:r>
            <a:r>
              <a:rPr lang="fr-FR" i="1" dirty="0" err="1"/>
              <a:t>dem</a:t>
            </a:r>
            <a:r>
              <a:rPr lang="fr-FR" i="1" dirty="0"/>
              <a:t> </a:t>
            </a:r>
            <a:r>
              <a:rPr lang="fr-FR" i="1" dirty="0" err="1"/>
              <a:t>Foto</a:t>
            </a:r>
            <a:r>
              <a:rPr lang="fr-FR" i="1" dirty="0"/>
              <a:t> </a:t>
            </a:r>
            <a:r>
              <a:rPr lang="fr-FR" i="1" dirty="0" err="1"/>
              <a:t>sieht</a:t>
            </a:r>
            <a:r>
              <a:rPr lang="fr-FR" i="1" dirty="0"/>
              <a:t> man + </a:t>
            </a:r>
            <a:r>
              <a:rPr lang="fr-FR" i="1" dirty="0" err="1"/>
              <a:t>Akk</a:t>
            </a:r>
            <a:r>
              <a:rPr lang="fr-FR" i="1" dirty="0"/>
              <a:t> ».</a:t>
            </a:r>
          </a:p>
          <a:p>
            <a:pPr lvl="1"/>
            <a:endParaRPr lang="fr-FR" i="1" dirty="0"/>
          </a:p>
          <a:p>
            <a:pPr lvl="1"/>
            <a:r>
              <a:rPr lang="fr-FR" i="1" dirty="0" err="1"/>
              <a:t>Auf</a:t>
            </a:r>
            <a:r>
              <a:rPr lang="fr-FR" i="1" dirty="0"/>
              <a:t> </a:t>
            </a:r>
            <a:r>
              <a:rPr lang="fr-FR" i="1" dirty="0" err="1"/>
              <a:t>Bild</a:t>
            </a:r>
            <a:r>
              <a:rPr lang="fr-FR" i="1" dirty="0"/>
              <a:t> 2 </a:t>
            </a:r>
            <a:r>
              <a:rPr lang="fr-FR" i="1" dirty="0" err="1"/>
              <a:t>liest</a:t>
            </a:r>
            <a:r>
              <a:rPr lang="fr-FR" i="1" dirty="0"/>
              <a:t> </a:t>
            </a:r>
            <a:r>
              <a:rPr lang="fr-FR" i="1" dirty="0" err="1"/>
              <a:t>Familie</a:t>
            </a:r>
            <a:r>
              <a:rPr lang="fr-FR" i="1" dirty="0"/>
              <a:t>. </a:t>
            </a:r>
            <a:r>
              <a:rPr lang="fr-FR" i="1" dirty="0" err="1"/>
              <a:t>Auf</a:t>
            </a:r>
            <a:r>
              <a:rPr lang="fr-FR" i="1" dirty="0"/>
              <a:t> </a:t>
            </a:r>
            <a:r>
              <a:rPr lang="fr-FR" i="1" dirty="0" err="1"/>
              <a:t>Bild</a:t>
            </a:r>
            <a:r>
              <a:rPr lang="fr-FR" i="1" dirty="0"/>
              <a:t> 3 </a:t>
            </a:r>
            <a:r>
              <a:rPr lang="fr-FR" i="1" dirty="0" err="1"/>
              <a:t>spielt</a:t>
            </a:r>
            <a:r>
              <a:rPr lang="fr-FR" i="1" dirty="0"/>
              <a:t> er mit </a:t>
            </a:r>
            <a:r>
              <a:rPr lang="fr-FR" i="1" dirty="0" err="1"/>
              <a:t>seinem</a:t>
            </a:r>
            <a:r>
              <a:rPr lang="fr-FR" i="1" dirty="0"/>
              <a:t> Hund. </a:t>
            </a:r>
            <a:r>
              <a:rPr lang="fr-FR" i="1" dirty="0" err="1"/>
              <a:t>Auf</a:t>
            </a:r>
            <a:r>
              <a:rPr lang="fr-FR" i="1" dirty="0"/>
              <a:t> </a:t>
            </a:r>
            <a:r>
              <a:rPr lang="fr-FR" i="1" dirty="0" err="1"/>
              <a:t>Bild</a:t>
            </a:r>
            <a:r>
              <a:rPr lang="fr-FR" i="1" dirty="0"/>
              <a:t> 5 </a:t>
            </a:r>
            <a:r>
              <a:rPr lang="fr-FR" i="1" dirty="0" err="1"/>
              <a:t>spielt</a:t>
            </a:r>
            <a:r>
              <a:rPr lang="fr-FR" i="1" dirty="0"/>
              <a:t> </a:t>
            </a:r>
            <a:r>
              <a:rPr lang="fr-FR" i="1" dirty="0" err="1"/>
              <a:t>sie</a:t>
            </a:r>
            <a:r>
              <a:rPr lang="fr-FR" i="1" dirty="0"/>
              <a:t> </a:t>
            </a:r>
            <a:r>
              <a:rPr lang="fr-FR" i="1" dirty="0" err="1"/>
              <a:t>Tischtennis</a:t>
            </a:r>
            <a:r>
              <a:rPr lang="fr-FR" i="1" dirty="0"/>
              <a:t>. </a:t>
            </a:r>
            <a:r>
              <a:rPr lang="fr-FR" i="1" dirty="0" err="1"/>
              <a:t>Auf</a:t>
            </a:r>
            <a:r>
              <a:rPr lang="fr-FR" i="1" dirty="0"/>
              <a:t> </a:t>
            </a:r>
            <a:r>
              <a:rPr lang="fr-FR" i="1" dirty="0" err="1"/>
              <a:t>Bild</a:t>
            </a:r>
            <a:r>
              <a:rPr lang="fr-FR" i="1" dirty="0"/>
              <a:t> 4 </a:t>
            </a:r>
            <a:r>
              <a:rPr lang="fr-FR" i="1" dirty="0" err="1"/>
              <a:t>schwimmt</a:t>
            </a:r>
            <a:r>
              <a:rPr lang="fr-FR" i="1" dirty="0"/>
              <a:t> er. </a:t>
            </a:r>
          </a:p>
          <a:p>
            <a:pPr lvl="1"/>
            <a:endParaRPr lang="fr-FR" i="1" dirty="0"/>
          </a:p>
          <a:p>
            <a:pPr lvl="1"/>
            <a:r>
              <a:rPr lang="fr-FR" i="1" dirty="0" err="1"/>
              <a:t>Komisch</a:t>
            </a:r>
            <a:r>
              <a:rPr lang="fr-FR" i="1" dirty="0"/>
              <a:t>: bizarre (faux ami)</a:t>
            </a:r>
          </a:p>
          <a:p>
            <a:r>
              <a:rPr lang="fr-FR" dirty="0"/>
              <a:t>1b: </a:t>
            </a:r>
            <a:r>
              <a:rPr lang="fr-FR" dirty="0" err="1"/>
              <a:t>Verbinden</a:t>
            </a:r>
            <a:r>
              <a:rPr lang="fr-FR" dirty="0"/>
              <a:t> </a:t>
            </a:r>
            <a:r>
              <a:rPr lang="fr-FR" dirty="0" err="1"/>
              <a:t>Sie</a:t>
            </a:r>
            <a:r>
              <a:rPr lang="fr-FR" dirty="0"/>
              <a:t> </a:t>
            </a:r>
            <a:r>
              <a:rPr lang="fr-FR" dirty="0" err="1"/>
              <a:t>jedes</a:t>
            </a:r>
            <a:r>
              <a:rPr lang="fr-FR" dirty="0"/>
              <a:t> </a:t>
            </a:r>
            <a:r>
              <a:rPr lang="fr-FR" dirty="0" err="1"/>
              <a:t>Foto</a:t>
            </a:r>
            <a:r>
              <a:rPr lang="fr-FR" dirty="0"/>
              <a:t> mit </a:t>
            </a:r>
            <a:r>
              <a:rPr lang="fr-FR" dirty="0" err="1"/>
              <a:t>einem</a:t>
            </a:r>
            <a:r>
              <a:rPr lang="fr-FR" dirty="0"/>
              <a:t> </a:t>
            </a:r>
            <a:r>
              <a:rPr lang="fr-FR" dirty="0" err="1"/>
              <a:t>Bild</a:t>
            </a:r>
            <a:endParaRPr lang="fr-FR" dirty="0"/>
          </a:p>
          <a:p>
            <a:pPr lvl="1"/>
            <a:endParaRPr lang="fr-FR" i="1" dirty="0"/>
          </a:p>
          <a:p>
            <a:pPr lvl="1"/>
            <a:endParaRPr lang="fr-FR" i="1" dirty="0"/>
          </a:p>
          <a:p>
            <a:pPr lvl="1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3922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53D92-9B37-2F33-ACD1-0A191E877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B17D0B-469A-4F4F-1E7F-AF3D43128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53986"/>
          </a:xfrm>
        </p:spPr>
        <p:txBody>
          <a:bodyPr>
            <a:normAutofit fontScale="90000"/>
          </a:bodyPr>
          <a:lstStyle/>
          <a:p>
            <a:r>
              <a:rPr lang="de-AT" altLang="de-DE" dirty="0">
                <a:latin typeface="Cambria" panose="02040503050406030204" pitchFamily="18" charset="0"/>
              </a:rPr>
              <a:t>4. </a:t>
            </a:r>
            <a:r>
              <a:rPr lang="de-AT" altLang="de-DE" dirty="0">
                <a:solidFill>
                  <a:schemeClr val="accent6"/>
                </a:solidFill>
                <a:latin typeface="Cambria" panose="02040503050406030204" pitchFamily="18" charset="0"/>
              </a:rPr>
              <a:t>Neues Vokabular</a:t>
            </a:r>
            <a:br>
              <a:rPr lang="de-AT" altLang="de-DE" dirty="0">
                <a:solidFill>
                  <a:schemeClr val="accent6"/>
                </a:solidFill>
                <a:latin typeface="Cambria" panose="02040503050406030204" pitchFamily="18" charset="0"/>
              </a:rPr>
            </a:br>
            <a:r>
              <a:rPr lang="de-AT" sz="4000" dirty="0"/>
              <a:t>Bildleiste, Seite 27</a:t>
            </a:r>
            <a:br>
              <a:rPr lang="de-AT" dirty="0"/>
            </a:b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01F707-6640-826A-B00D-A379191A4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3781443" cy="3777622"/>
          </a:xfrm>
        </p:spPr>
        <p:txBody>
          <a:bodyPr>
            <a:normAutofit lnSpcReduction="10000"/>
          </a:bodyPr>
          <a:lstStyle/>
          <a:p>
            <a:r>
              <a:rPr lang="de-AT" dirty="0"/>
              <a:t>Gitarre spielen</a:t>
            </a:r>
          </a:p>
          <a:p>
            <a:pPr lvl="1"/>
            <a:r>
              <a:rPr lang="de-AT" dirty="0" err="1"/>
              <a:t>Jouer</a:t>
            </a:r>
            <a:r>
              <a:rPr lang="de-AT" dirty="0"/>
              <a:t> de la </a:t>
            </a:r>
            <a:r>
              <a:rPr lang="de-AT" dirty="0" err="1"/>
              <a:t>guitare</a:t>
            </a:r>
            <a:endParaRPr lang="de-AT" dirty="0"/>
          </a:p>
          <a:p>
            <a:r>
              <a:rPr lang="de-AT" dirty="0"/>
              <a:t>Haustiere haben</a:t>
            </a:r>
          </a:p>
          <a:p>
            <a:pPr lvl="1"/>
            <a:r>
              <a:rPr lang="de-AT" dirty="0" err="1"/>
              <a:t>avoir</a:t>
            </a:r>
            <a:r>
              <a:rPr lang="de-AT" dirty="0"/>
              <a:t> des </a:t>
            </a:r>
            <a:r>
              <a:rPr lang="de-AT" dirty="0" err="1"/>
              <a:t>animaux</a:t>
            </a:r>
            <a:r>
              <a:rPr lang="de-AT" dirty="0"/>
              <a:t> </a:t>
            </a:r>
            <a:r>
              <a:rPr lang="de-AT" dirty="0" err="1"/>
              <a:t>domestiques</a:t>
            </a:r>
            <a:endParaRPr lang="de-AT" dirty="0"/>
          </a:p>
          <a:p>
            <a:r>
              <a:rPr lang="de-AT" dirty="0"/>
              <a:t>Tischtennis spielen</a:t>
            </a:r>
          </a:p>
          <a:p>
            <a:pPr lvl="1"/>
            <a:r>
              <a:rPr lang="de-AT" dirty="0" err="1"/>
              <a:t>jouer</a:t>
            </a:r>
            <a:r>
              <a:rPr lang="de-AT" dirty="0"/>
              <a:t> au ping-</a:t>
            </a:r>
            <a:r>
              <a:rPr lang="de-AT" dirty="0" err="1"/>
              <a:t>pong</a:t>
            </a:r>
            <a:endParaRPr lang="de-AT" dirty="0"/>
          </a:p>
          <a:p>
            <a:r>
              <a:rPr lang="de-AT" dirty="0"/>
              <a:t>Märchen vorlesen</a:t>
            </a:r>
          </a:p>
          <a:p>
            <a:pPr lvl="1"/>
            <a:r>
              <a:rPr lang="fr-FR" dirty="0"/>
              <a:t>lire des contes de fées</a:t>
            </a:r>
            <a:endParaRPr lang="de-AT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40A60136-41B1-180F-FD4C-E4B772F78606}"/>
              </a:ext>
            </a:extLst>
          </p:cNvPr>
          <p:cNvSpPr txBox="1">
            <a:spLocks/>
          </p:cNvSpPr>
          <p:nvPr/>
        </p:nvSpPr>
        <p:spPr>
          <a:xfrm>
            <a:off x="7323660" y="2133600"/>
            <a:ext cx="3781443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dirty="0"/>
              <a:t>(ins Wasser) springen</a:t>
            </a:r>
          </a:p>
          <a:p>
            <a:pPr lvl="1"/>
            <a:r>
              <a:rPr lang="de-AT" dirty="0" err="1"/>
              <a:t>sauter</a:t>
            </a:r>
            <a:r>
              <a:rPr lang="de-AT" dirty="0"/>
              <a:t> (</a:t>
            </a:r>
            <a:r>
              <a:rPr lang="de-AT" dirty="0" err="1"/>
              <a:t>dans</a:t>
            </a:r>
            <a:r>
              <a:rPr lang="de-AT" dirty="0"/>
              <a:t> </a:t>
            </a:r>
            <a:r>
              <a:rPr lang="de-AT" dirty="0" err="1"/>
              <a:t>l'eau</a:t>
            </a:r>
            <a:r>
              <a:rPr lang="de-AT" dirty="0"/>
              <a:t>)</a:t>
            </a:r>
          </a:p>
          <a:p>
            <a:r>
              <a:rPr lang="de-AT" dirty="0"/>
              <a:t>Kochen, Gemüse schneiden</a:t>
            </a:r>
          </a:p>
          <a:p>
            <a:pPr lvl="1"/>
            <a:r>
              <a:rPr lang="de-AT" dirty="0" err="1"/>
              <a:t>cuisiner</a:t>
            </a:r>
            <a:r>
              <a:rPr lang="de-AT" dirty="0"/>
              <a:t>, </a:t>
            </a:r>
            <a:r>
              <a:rPr lang="de-AT" dirty="0" err="1"/>
              <a:t>couper</a:t>
            </a:r>
            <a:r>
              <a:rPr lang="de-AT" dirty="0"/>
              <a:t> des </a:t>
            </a:r>
            <a:r>
              <a:rPr lang="de-AT" dirty="0" err="1"/>
              <a:t>légumes</a:t>
            </a:r>
            <a:endParaRPr lang="de-AT" dirty="0"/>
          </a:p>
          <a:p>
            <a:r>
              <a:rPr lang="de-AT" dirty="0"/>
              <a:t>Briefmarken sammeln</a:t>
            </a:r>
          </a:p>
          <a:p>
            <a:pPr lvl="1"/>
            <a:r>
              <a:rPr lang="de-AT" dirty="0" err="1"/>
              <a:t>Collectionner</a:t>
            </a:r>
            <a:r>
              <a:rPr lang="de-AT" dirty="0"/>
              <a:t> </a:t>
            </a:r>
            <a:r>
              <a:rPr lang="de-AT" dirty="0" err="1"/>
              <a:t>les</a:t>
            </a:r>
            <a:r>
              <a:rPr lang="de-AT" dirty="0"/>
              <a:t> </a:t>
            </a:r>
            <a:r>
              <a:rPr lang="de-AT" dirty="0" err="1"/>
              <a:t>timbres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095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7CA80-851C-1DBE-9D02-55EEE17C7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FD61AB-BC4D-499F-750E-C61E8551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4. La </a:t>
            </a:r>
            <a:r>
              <a:rPr lang="de-AT" altLang="de-DE" dirty="0" err="1">
                <a:solidFill>
                  <a:srgbClr val="FF0000"/>
                </a:solidFill>
                <a:latin typeface="Cambria" panose="02040503050406030204" pitchFamily="18" charset="0"/>
              </a:rPr>
              <a:t>subordonnée</a:t>
            </a: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de-AT" altLang="de-DE" dirty="0" err="1">
                <a:solidFill>
                  <a:srgbClr val="FF0000"/>
                </a:solidFill>
                <a:latin typeface="Cambria" panose="02040503050406030204" pitchFamily="18" charset="0"/>
              </a:rPr>
              <a:t>avec</a:t>
            </a: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 „dass“</a:t>
            </a:r>
            <a:br>
              <a:rPr lang="de-AT" altLang="de-DE" dirty="0">
                <a:latin typeface="Cambria" panose="02040503050406030204" pitchFamily="18" charset="0"/>
              </a:rPr>
            </a:br>
            <a:r>
              <a:rPr lang="de-AT" altLang="de-DE" dirty="0">
                <a:latin typeface="Cambria" panose="02040503050406030204" pitchFamily="18" charset="0"/>
              </a:rPr>
              <a:t> Seite 27 / Übung 2a, 2b &amp; 2c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094018-312A-C15C-1B8A-7F94CD3D0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2a: Rudi oder Susi? Zu wem passen die Sätze? Ergänzen Sie.</a:t>
            </a:r>
          </a:p>
          <a:p>
            <a:pPr lvl="1"/>
            <a:r>
              <a:rPr lang="fr-FR" dirty="0"/>
              <a:t>Rudi ou </a:t>
            </a:r>
            <a:r>
              <a:rPr lang="fr-FR" dirty="0" err="1"/>
              <a:t>Susi</a:t>
            </a:r>
            <a:r>
              <a:rPr lang="fr-FR" dirty="0"/>
              <a:t> ? À qui correspondent ces phrases ? Complétez le texte.</a:t>
            </a:r>
            <a:endParaRPr lang="de-AT" dirty="0"/>
          </a:p>
          <a:p>
            <a:r>
              <a:rPr lang="de-AT" dirty="0"/>
              <a:t>2b: Lesen Sie die Sätze in 1b noch einmal und ergänzen Sie den Grammatikkasten.</a:t>
            </a:r>
          </a:p>
          <a:p>
            <a:pPr lvl="1"/>
            <a:r>
              <a:rPr lang="fr-FR" dirty="0"/>
              <a:t>Relisez les phrases du 1b et complétez l'encadré grammatical.</a:t>
            </a:r>
            <a:endParaRPr lang="de-AT" dirty="0"/>
          </a:p>
          <a:p>
            <a:pPr lvl="1"/>
            <a:endParaRPr lang="fr-FR" dirty="0"/>
          </a:p>
          <a:p>
            <a:pPr marL="457200" lvl="1" indent="0">
              <a:buNone/>
            </a:pP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Grammatik: </a:t>
            </a:r>
          </a:p>
          <a:p>
            <a:pPr marL="457200" lvl="1" indent="0">
              <a:buNone/>
            </a:pPr>
            <a:r>
              <a:rPr lang="de-AT" altLang="de-DE" dirty="0" err="1">
                <a:solidFill>
                  <a:srgbClr val="FF0000"/>
                </a:solidFill>
                <a:latin typeface="Cambria" panose="02040503050406030204" pitchFamily="18" charset="0"/>
              </a:rPr>
              <a:t>Complétez</a:t>
            </a: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: après „dass“ le </a:t>
            </a:r>
            <a:r>
              <a:rPr lang="de-AT" altLang="de-DE" dirty="0" err="1">
                <a:solidFill>
                  <a:srgbClr val="FF0000"/>
                </a:solidFill>
                <a:latin typeface="Cambria" panose="02040503050406030204" pitchFamily="18" charset="0"/>
              </a:rPr>
              <a:t>verbe</a:t>
            </a: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 se </a:t>
            </a:r>
            <a:r>
              <a:rPr lang="de-AT" altLang="de-DE" dirty="0" err="1">
                <a:solidFill>
                  <a:srgbClr val="FF0000"/>
                </a:solidFill>
                <a:latin typeface="Cambria" panose="02040503050406030204" pitchFamily="18" charset="0"/>
              </a:rPr>
              <a:t>met</a:t>
            </a: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de-AT" altLang="de-DE" dirty="0" err="1">
                <a:solidFill>
                  <a:srgbClr val="FF0000"/>
                </a:solidFill>
                <a:latin typeface="Cambria" panose="02040503050406030204" pitchFamily="18" charset="0"/>
              </a:rPr>
              <a:t>toujours</a:t>
            </a: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 en _______________ (</a:t>
            </a:r>
            <a:r>
              <a:rPr lang="de-AT" altLang="de-DE" u="sng" dirty="0" err="1">
                <a:solidFill>
                  <a:srgbClr val="FF0000"/>
                </a:solidFill>
                <a:latin typeface="Cambria" panose="02040503050406030204" pitchFamily="18" charset="0"/>
              </a:rPr>
              <a:t>première</a:t>
            </a: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/ </a:t>
            </a:r>
            <a:r>
              <a:rPr lang="de-AT" altLang="de-DE" u="sng" dirty="0" err="1">
                <a:solidFill>
                  <a:srgbClr val="FF0000"/>
                </a:solidFill>
                <a:latin typeface="Cambria" panose="02040503050406030204" pitchFamily="18" charset="0"/>
              </a:rPr>
              <a:t>dernière</a:t>
            </a:r>
            <a:r>
              <a:rPr lang="de-AT" altLang="de-DE" u="sng" dirty="0">
                <a:solidFill>
                  <a:srgbClr val="FF0000"/>
                </a:solidFill>
                <a:latin typeface="Cambria" panose="02040503050406030204" pitchFamily="18" charset="0"/>
              </a:rPr>
              <a:t>)</a:t>
            </a: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de-AT" altLang="de-DE" dirty="0" err="1">
                <a:solidFill>
                  <a:srgbClr val="FF0000"/>
                </a:solidFill>
                <a:latin typeface="Cambria" panose="02040503050406030204" pitchFamily="18" charset="0"/>
              </a:rPr>
              <a:t>position</a:t>
            </a: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 (</a:t>
            </a:r>
            <a:r>
              <a:rPr lang="de-AT" altLang="de-DE" dirty="0" err="1">
                <a:solidFill>
                  <a:srgbClr val="FF0000"/>
                </a:solidFill>
                <a:latin typeface="Cambria" panose="02040503050406030204" pitchFamily="18" charset="0"/>
              </a:rPr>
              <a:t>subordonnée</a:t>
            </a:r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).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79156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E99C96-2762-7FBA-A5CE-7BA7FF703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>
                <a:solidFill>
                  <a:srgbClr val="FF0000"/>
                </a:solidFill>
              </a:rPr>
              <a:t>Dialog: </a:t>
            </a:r>
            <a:r>
              <a:rPr lang="de-AT" b="1" dirty="0">
                <a:solidFill>
                  <a:srgbClr val="FF0000"/>
                </a:solidFill>
              </a:rPr>
              <a:t>Wie finden Sie die Hobbys? </a:t>
            </a:r>
            <a:br>
              <a:rPr lang="de-AT" b="1" dirty="0">
                <a:solidFill>
                  <a:srgbClr val="FF0000"/>
                </a:solidFill>
              </a:rPr>
            </a:br>
            <a:endParaRPr lang="de-DE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15EC8B3-16F1-83E8-38B0-E8BD3A382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2c: </a:t>
            </a:r>
            <a:r>
              <a:rPr lang="fr-FR" dirty="0"/>
              <a:t>que pensez-vous des hobbies ? Posez la question à plusieurs camarades dans la classe. </a:t>
            </a:r>
            <a:endParaRPr lang="de-DE" dirty="0"/>
          </a:p>
          <a:p>
            <a:endParaRPr lang="de-AT" dirty="0"/>
          </a:p>
          <a:p>
            <a:pPr marL="457200" lvl="1" indent="0">
              <a:buNone/>
            </a:pPr>
            <a:r>
              <a:rPr lang="de-AT" dirty="0"/>
              <a:t>„Hey, Carolina, wie findest du Tanzen? </a:t>
            </a:r>
          </a:p>
          <a:p>
            <a:pPr marL="457200" lvl="1" indent="0">
              <a:buNone/>
            </a:pPr>
            <a:endParaRPr lang="de-AT" dirty="0"/>
          </a:p>
          <a:p>
            <a:pPr lvl="1">
              <a:buFontTx/>
              <a:buChar char="-"/>
            </a:pPr>
            <a:r>
              <a:rPr lang="de-AT" dirty="0"/>
              <a:t>Ich finde, dass Tanzen cool ist. </a:t>
            </a:r>
          </a:p>
          <a:p>
            <a:pPr marL="457200" lvl="1" indent="0">
              <a:buNone/>
            </a:pPr>
            <a:r>
              <a:rPr lang="de-AT" dirty="0"/>
              <a:t>Und du, wie findest du </a:t>
            </a:r>
            <a:r>
              <a:rPr lang="de-AT" dirty="0" err="1"/>
              <a:t>Gittare</a:t>
            </a:r>
            <a:r>
              <a:rPr lang="de-AT" dirty="0"/>
              <a:t> spielen? </a:t>
            </a:r>
          </a:p>
          <a:p>
            <a:pPr marL="457200" lvl="1" indent="0">
              <a:buNone/>
            </a:pPr>
            <a:endParaRPr lang="de-AT" dirty="0"/>
          </a:p>
          <a:p>
            <a:pPr marL="457200" lvl="1" indent="0">
              <a:buNone/>
            </a:pPr>
            <a:r>
              <a:rPr lang="de-AT" dirty="0"/>
              <a:t>- Ich finde, dass ……… „</a:t>
            </a:r>
          </a:p>
          <a:p>
            <a:pPr lvl="1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35362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47317-B1C1-4D17-F9EF-F23F0E272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455604-A19B-7430-622F-2E3D2FB6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4. Wer ist am schnellsten? </a:t>
            </a:r>
            <a:br>
              <a:rPr lang="de-AT" altLang="de-DE" dirty="0">
                <a:latin typeface="Cambria" panose="02040503050406030204" pitchFamily="18" charset="0"/>
              </a:rPr>
            </a:br>
            <a:r>
              <a:rPr lang="de-AT" altLang="de-DE" dirty="0">
                <a:latin typeface="Cambria" panose="02040503050406030204" pitchFamily="18" charset="0"/>
              </a:rPr>
              <a:t>Seite 28 / Übung 5a, 5b, 5c &amp; 5d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F8B6C8-5547-9292-7DA0-3B0CFD6E77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AT" dirty="0"/>
              <a:t>5a: Was macht Oliver Wulf auf dem Foto? Kreuzen Sie an.</a:t>
            </a:r>
          </a:p>
          <a:p>
            <a:pPr lvl="1"/>
            <a:r>
              <a:rPr lang="fr-FR" dirty="0"/>
              <a:t>Que fait Oliver Wulf sur la photo ? Cochez la case correspondante.</a:t>
            </a:r>
          </a:p>
          <a:p>
            <a:pPr lvl="1"/>
            <a:endParaRPr lang="de-AT" dirty="0"/>
          </a:p>
          <a:p>
            <a:pPr lvl="1"/>
            <a:r>
              <a:rPr lang="de-AT" b="1" dirty="0">
                <a:solidFill>
                  <a:schemeClr val="accent6">
                    <a:lumMod val="75000"/>
                  </a:schemeClr>
                </a:solidFill>
              </a:rPr>
              <a:t>der Becher: </a:t>
            </a:r>
            <a:r>
              <a:rPr lang="de-AT" b="1" dirty="0" err="1">
                <a:solidFill>
                  <a:schemeClr val="accent6">
                    <a:lumMod val="75000"/>
                  </a:schemeClr>
                </a:solidFill>
              </a:rPr>
              <a:t>gobelet</a:t>
            </a:r>
            <a:r>
              <a:rPr lang="de-AT" b="1" dirty="0">
                <a:solidFill>
                  <a:schemeClr val="accent6">
                    <a:lumMod val="75000"/>
                  </a:schemeClr>
                </a:solidFill>
              </a:rPr>
              <a:t>; sammeln: </a:t>
            </a:r>
            <a:r>
              <a:rPr lang="de-AT" b="1" dirty="0" err="1">
                <a:solidFill>
                  <a:schemeClr val="accent6">
                    <a:lumMod val="75000"/>
                  </a:schemeClr>
                </a:solidFill>
              </a:rPr>
              <a:t>rassembler</a:t>
            </a:r>
            <a:endParaRPr lang="de-AT" b="1" dirty="0">
              <a:solidFill>
                <a:schemeClr val="accent6">
                  <a:lumMod val="75000"/>
                </a:schemeClr>
              </a:solidFill>
            </a:endParaRPr>
          </a:p>
          <a:p>
            <a:pPr lvl="1"/>
            <a:endParaRPr lang="de-AT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de-AT" dirty="0"/>
              <a:t>5b: Kennen Sie den Sport? Was muss man tun? </a:t>
            </a:r>
            <a:r>
              <a:rPr lang="de-AT" u="sng" dirty="0"/>
              <a:t>Lesen</a:t>
            </a:r>
            <a:r>
              <a:rPr lang="de-AT" dirty="0"/>
              <a:t> Sie und </a:t>
            </a:r>
            <a:r>
              <a:rPr lang="de-AT" u="sng" dirty="0"/>
              <a:t>markieren</a:t>
            </a:r>
            <a:r>
              <a:rPr lang="de-AT" dirty="0"/>
              <a:t> Sie im Text.</a:t>
            </a:r>
          </a:p>
          <a:p>
            <a:pPr lvl="1"/>
            <a:r>
              <a:rPr lang="fr-FR" dirty="0"/>
              <a:t>Connaissez-vous ce sport ? Que faut-il faire ? Lisez et surlignez dans le texte.</a:t>
            </a:r>
          </a:p>
          <a:p>
            <a:pPr lvl="1"/>
            <a:endParaRPr lang="de-AT" dirty="0"/>
          </a:p>
          <a:p>
            <a:r>
              <a:rPr lang="de-AT" dirty="0"/>
              <a:t>5c: Was ist richtig? Lesen Sie noch einmal und kreuzen Sie an.</a:t>
            </a:r>
          </a:p>
          <a:p>
            <a:pPr lvl="1"/>
            <a:r>
              <a:rPr lang="fr-FR" dirty="0"/>
              <a:t>Qu'est-ce qui est correct ? Lisez à nouveau et cochez les cases correspondantes.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75662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0BE84-90BB-8B9B-FE77-C527BF16D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67F8C3-EDF1-A8CC-B4C9-6E5ACDC13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altLang="de-DE" dirty="0">
                <a:solidFill>
                  <a:srgbClr val="FF0000"/>
                </a:solidFill>
                <a:latin typeface="Cambria" panose="02040503050406030204" pitchFamily="18" charset="0"/>
              </a:rPr>
              <a:t>6. Grammatik: Komparativ und Superlativ: </a:t>
            </a:r>
            <a:r>
              <a:rPr lang="de-AT" altLang="de-DE" sz="4000" dirty="0">
                <a:latin typeface="Cambria" panose="02040503050406030204" pitchFamily="18" charset="0"/>
              </a:rPr>
              <a:t>Seite 29 / Übung 6a, 6b &amp; 6c</a:t>
            </a:r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E49306-F7D3-F87D-0CB6-C4F966FCA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/>
              <a:t>6a: Lesen Sie den Text noch einmal und suchen Sie die Komparative und Superlative. Ergänzen sie.</a:t>
            </a:r>
          </a:p>
          <a:p>
            <a:pPr lvl="1"/>
            <a:r>
              <a:rPr lang="fr-FR" dirty="0"/>
              <a:t>Relisez le texte et cherchez les comparatifs et les superlatifs. Complétez.</a:t>
            </a:r>
          </a:p>
          <a:p>
            <a:pPr lvl="1"/>
            <a:endParaRPr lang="fr-FR" dirty="0"/>
          </a:p>
          <a:p>
            <a:pPr lvl="1"/>
            <a:endParaRPr lang="de-AT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7E51FAAF-C630-BB7C-0557-F95134E97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857454"/>
              </p:ext>
            </p:extLst>
          </p:nvPr>
        </p:nvGraphicFramePr>
        <p:xfrm>
          <a:off x="1625599" y="3160395"/>
          <a:ext cx="8128000" cy="333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63780842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561759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1994367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363188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/>
                        <a:t>regelmäßig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Komparativ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Superlativ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864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schön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schöner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Am schönsten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674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schnell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826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478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0708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5524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692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45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0256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0647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73</TotalTime>
  <Words>966</Words>
  <Application>Microsoft Macintosh PowerPoint</Application>
  <PresentationFormat>Grand écran</PresentationFormat>
  <Paragraphs>124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</vt:lpstr>
      <vt:lpstr>Wingdings</vt:lpstr>
      <vt:lpstr>Thème Office 2013 – 2022</vt:lpstr>
      <vt:lpstr> Allemand débutant Niveau A2</vt:lpstr>
      <vt:lpstr>3. Hausübung vergleichen</vt:lpstr>
      <vt:lpstr>Kapitel 3: hoch, höher, am höchsten! Haut, plus haut, le plus haut!  </vt:lpstr>
      <vt:lpstr>4. Das ist aber cool!  Seite 24</vt:lpstr>
      <vt:lpstr>4. Neues Vokabular Bildleiste, Seite 27 </vt:lpstr>
      <vt:lpstr>4. La subordonnée avec „dass“  Seite 27 / Übung 2a, 2b &amp; 2c</vt:lpstr>
      <vt:lpstr>Dialog: Wie finden Sie die Hobbys?  </vt:lpstr>
      <vt:lpstr>4. Wer ist am schnellsten?  Seite 28 / Übung 5a, 5b, 5c &amp; 5d</vt:lpstr>
      <vt:lpstr>6. Grammatik: Komparativ und Superlativ: Seite 29 / Übung 6a, 6b &amp; 6c</vt:lpstr>
      <vt:lpstr>Mindmap 🗣️  (Tandem)</vt:lpstr>
      <vt:lpstr>Choisissez une question et posez la à un camarade. 🗣️ </vt:lpstr>
      <vt:lpstr>Aktivität: schreiben (Tandem)</vt:lpstr>
      <vt:lpstr>5. Hausübung bis zur nächsten Stunde</vt:lpstr>
      <vt:lpstr>Vielen Dank für Ihre Aufmerksamkeit!  Ich wünsche Ihnen eine schöne Woche!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StudentIn</dc:creator>
  <cp:lastModifiedBy>Thomas Deswarte</cp:lastModifiedBy>
  <cp:revision>13</cp:revision>
  <dcterms:created xsi:type="dcterms:W3CDTF">2024-09-11T12:37:36Z</dcterms:created>
  <dcterms:modified xsi:type="dcterms:W3CDTF">2025-10-23T12:00:32Z</dcterms:modified>
</cp:coreProperties>
</file>