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99" r:id="rId3"/>
    <p:sldId id="310" r:id="rId4"/>
    <p:sldId id="311" r:id="rId5"/>
    <p:sldId id="297" r:id="rId6"/>
    <p:sldId id="298" r:id="rId7"/>
    <p:sldId id="300" r:id="rId8"/>
    <p:sldId id="301" r:id="rId9"/>
    <p:sldId id="302" r:id="rId10"/>
    <p:sldId id="303" r:id="rId11"/>
    <p:sldId id="304" r:id="rId12"/>
    <p:sldId id="305" r:id="rId13"/>
    <p:sldId id="312" r:id="rId14"/>
    <p:sldId id="306" r:id="rId15"/>
    <p:sldId id="307" r:id="rId16"/>
    <p:sldId id="308" r:id="rId17"/>
    <p:sldId id="309" r:id="rId18"/>
    <p:sldId id="313" r:id="rId19"/>
    <p:sldId id="314" r:id="rId20"/>
    <p:sldId id="315" r:id="rId21"/>
    <p:sldId id="316" r:id="rId22"/>
    <p:sldId id="317" r:id="rId23"/>
    <p:sldId id="318" r:id="rId24"/>
    <p:sldId id="319" r:id="rId25"/>
    <p:sldId id="320" r:id="rId26"/>
    <p:sldId id="321" r:id="rId27"/>
    <p:sldId id="322" r:id="rId28"/>
    <p:sldId id="323" r:id="rId29"/>
    <p:sldId id="324"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snapToObjects="1">
      <p:cViewPr varScale="1">
        <p:scale>
          <a:sx n="107" d="100"/>
          <a:sy n="107" d="100"/>
        </p:scale>
        <p:origin x="1760" y="1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9C54B354-F582-224A-8D00-D81D173CA06F}" type="datetimeFigureOut">
              <a:rPr lang="en-US" smtClean="0"/>
              <a:t>11/5/24</a:t>
            </a:fld>
            <a:endParaRPr lang="fr-FR"/>
          </a:p>
        </p:txBody>
      </p:sp>
      <p:sp>
        <p:nvSpPr>
          <p:cNvPr id="20" name="Footer Placeholder 19"/>
          <p:cNvSpPr>
            <a:spLocks noGrp="1"/>
          </p:cNvSpPr>
          <p:nvPr>
            <p:ph type="ftr" sz="quarter" idx="11"/>
          </p:nvPr>
        </p:nvSpPr>
        <p:spPr/>
        <p:txBody>
          <a:bodyPr/>
          <a:lstStyle/>
          <a:p>
            <a:endParaRPr lang="fr-FR"/>
          </a:p>
        </p:txBody>
      </p:sp>
      <p:sp>
        <p:nvSpPr>
          <p:cNvPr id="10" name="Slide Number Placeholder 9"/>
          <p:cNvSpPr>
            <a:spLocks noGrp="1"/>
          </p:cNvSpPr>
          <p:nvPr>
            <p:ph type="sldNum" sz="quarter" idx="12"/>
          </p:nvPr>
        </p:nvSpPr>
        <p:spPr/>
        <p:txBody>
          <a:bodyPr/>
          <a:lstStyle/>
          <a:p>
            <a:fld id="{E1D30289-C247-B341-BDCA-9A318F180DF0}" type="slidenum">
              <a:rPr lang="fr-FR" smtClean="0"/>
              <a:t>‹N°›</a:t>
            </a:fld>
            <a:endParaRPr lang="fr-F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C54B354-F582-224A-8D00-D81D173CA06F}" type="datetimeFigureOut">
              <a:rPr lang="en-US" smtClean="0"/>
              <a:t>11/5/24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1D30289-C247-B341-BDCA-9A318F180DF0}"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C54B354-F582-224A-8D00-D81D173CA06F}" type="datetimeFigureOut">
              <a:rPr lang="en-US" smtClean="0"/>
              <a:t>11/5/24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1D30289-C247-B341-BDCA-9A318F180DF0}"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C54B354-F582-224A-8D00-D81D173CA06F}" type="datetimeFigureOut">
              <a:rPr lang="en-US" smtClean="0"/>
              <a:t>11/5/24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1D30289-C247-B341-BDCA-9A318F180DF0}"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C54B354-F582-224A-8D00-D81D173CA06F}" type="datetimeFigureOut">
              <a:rPr lang="en-US" smtClean="0"/>
              <a:t>11/5/24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1D30289-C247-B341-BDCA-9A318F180DF0}" type="slidenum">
              <a:rPr lang="fr-FR" smtClean="0"/>
              <a:t>‹N°›</a:t>
            </a:fld>
            <a:endParaRPr lang="fr-F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C54B354-F582-224A-8D00-D81D173CA06F}" type="datetimeFigureOut">
              <a:rPr lang="en-US" smtClean="0"/>
              <a:t>11/5/24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1D30289-C247-B341-BDCA-9A318F180DF0}"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9C54B354-F582-224A-8D00-D81D173CA06F}" type="datetimeFigureOut">
              <a:rPr lang="en-US" smtClean="0"/>
              <a:t>11/5/24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1D30289-C247-B341-BDCA-9A318F180DF0}"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9C54B354-F582-224A-8D00-D81D173CA06F}" type="datetimeFigureOut">
              <a:rPr lang="en-US" smtClean="0"/>
              <a:t>11/5/24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1D30289-C247-B341-BDCA-9A318F180DF0}"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9C54B354-F582-224A-8D00-D81D173CA06F}" type="datetimeFigureOut">
              <a:rPr lang="en-US" smtClean="0"/>
              <a:t>11/5/24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E1D30289-C247-B341-BDCA-9A318F180DF0}" type="slidenum">
              <a:rPr lang="fr-FR" smtClean="0"/>
              <a:t>‹N°›</a:t>
            </a:fld>
            <a:endParaRPr lang="fr-F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C54B354-F582-224A-8D00-D81D173CA06F}" type="datetimeFigureOut">
              <a:rPr lang="en-US" smtClean="0"/>
              <a:t>11/5/24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1D30289-C247-B341-BDCA-9A318F180DF0}"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9C54B354-F582-224A-8D00-D81D173CA06F}" type="datetimeFigureOut">
              <a:rPr lang="en-US" smtClean="0"/>
              <a:t>11/5/24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1D30289-C247-B341-BDCA-9A318F180DF0}" type="slidenum">
              <a:rPr lang="fr-FR" smtClean="0"/>
              <a:t>‹N°›</a:t>
            </a:fld>
            <a:endParaRPr lang="fr-F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Drag picture to placeholder or click icon to add</a:t>
            </a:r>
            <a:endParaRPr kumimoji="0" lang="en-US" dirty="0"/>
          </a:p>
        </p:txBody>
      </p:sp>
      <p:sp>
        <p:nvSpPr>
          <p:cNvPr id="9" name="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9C54B354-F582-224A-8D00-D81D173CA06F}" type="datetimeFigureOut">
              <a:rPr lang="en-US" smtClean="0"/>
              <a:t>11/5/24</a:t>
            </a:fld>
            <a:endParaRPr lang="fr-F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fr-F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E1D30289-C247-B341-BDCA-9A318F180DF0}" type="slidenum">
              <a:rPr lang="fr-FR" smtClean="0"/>
              <a:t>‹N°›</a:t>
            </a:fld>
            <a:endParaRPr lang="fr-F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airn.info/la-sociologie-de-marx--9782348036149.htm" TargetMode="External"/><Relationship Id="rId2" Type="http://schemas.openxmlformats.org/officeDocument/2006/relationships/hyperlink" Target="https://www.cairn.info/introduction-a-marx--9782707199690.htm" TargetMode="Externa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hyperlink" Target="https://www.cairn.info/revue-actuel-marx.htm"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s://fr.wikipedia.org/wiki/R%C3%A9volution_fran%C3%A7aise_de_1848"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27898" y="1052377"/>
            <a:ext cx="6520641" cy="4247317"/>
          </a:xfrm>
          <a:prstGeom prst="rect">
            <a:avLst/>
          </a:prstGeom>
          <a:noFill/>
        </p:spPr>
        <p:txBody>
          <a:bodyPr wrap="square" rtlCol="0">
            <a:spAutoFit/>
          </a:bodyPr>
          <a:lstStyle/>
          <a:p>
            <a:pPr algn="ctr"/>
            <a:r>
              <a:rPr lang="fr-FR" sz="3600" b="1" dirty="0"/>
              <a:t>L1SOEC01 - Tradition sociologique 1</a:t>
            </a:r>
          </a:p>
          <a:p>
            <a:pPr algn="ctr"/>
            <a:endParaRPr lang="fr-FR" sz="3600" b="1" dirty="0"/>
          </a:p>
          <a:p>
            <a:pPr algn="ctr"/>
            <a:r>
              <a:rPr lang="fr-FR" sz="3600" b="1" dirty="0"/>
              <a:t>Cours 2.1</a:t>
            </a:r>
          </a:p>
          <a:p>
            <a:pPr algn="ctr"/>
            <a:r>
              <a:rPr lang="fr-FR" sz="3600" b="1" dirty="0"/>
              <a:t>Karl Marx et les sciences sociales</a:t>
            </a:r>
            <a:br>
              <a:rPr lang="fr-FR" sz="3600" b="1" dirty="0"/>
            </a:br>
            <a:endParaRPr lang="fr-FR" sz="3600" b="1" dirty="0"/>
          </a:p>
          <a:p>
            <a:endParaRPr lang="fr-FR" dirty="0"/>
          </a:p>
        </p:txBody>
      </p:sp>
      <p:sp>
        <p:nvSpPr>
          <p:cNvPr id="3" name="ZoneTexte 2">
            <a:extLst>
              <a:ext uri="{FF2B5EF4-FFF2-40B4-BE49-F238E27FC236}">
                <a16:creationId xmlns:a16="http://schemas.microsoft.com/office/drawing/2014/main" id="{63F60CF5-AE33-58A3-8BF1-9EB60926985A}"/>
              </a:ext>
            </a:extLst>
          </p:cNvPr>
          <p:cNvSpPr txBox="1"/>
          <p:nvPr/>
        </p:nvSpPr>
        <p:spPr>
          <a:xfrm>
            <a:off x="1878904" y="5661764"/>
            <a:ext cx="6186309" cy="923330"/>
          </a:xfrm>
          <a:prstGeom prst="rect">
            <a:avLst/>
          </a:prstGeom>
          <a:noFill/>
        </p:spPr>
        <p:txBody>
          <a:bodyPr wrap="none" rtlCol="0">
            <a:spAutoFit/>
          </a:bodyPr>
          <a:lstStyle/>
          <a:p>
            <a:r>
              <a:rPr lang="fr-FR" dirty="0"/>
              <a:t>Enseignant : Sébastien Mosbah-Natanson, maître de conférences</a:t>
            </a:r>
          </a:p>
          <a:p>
            <a:endParaRPr lang="fr-FR" dirty="0"/>
          </a:p>
          <a:p>
            <a:r>
              <a:rPr lang="fr-FR" dirty="0" err="1"/>
              <a:t>sebastien.mosbah_natanson@sorbonne-universite.fr</a:t>
            </a:r>
            <a:endParaRPr lang="fr-FR" dirty="0"/>
          </a:p>
        </p:txBody>
      </p:sp>
    </p:spTree>
    <p:extLst>
      <p:ext uri="{BB962C8B-B14F-4D97-AF65-F5344CB8AC3E}">
        <p14:creationId xmlns:p14="http://schemas.microsoft.com/office/powerpoint/2010/main" val="253223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D1EC8C8-7286-4D0D-0958-3F73923245F7}"/>
              </a:ext>
            </a:extLst>
          </p:cNvPr>
          <p:cNvSpPr>
            <a:spLocks noGrp="1"/>
          </p:cNvSpPr>
          <p:nvPr>
            <p:ph idx="1"/>
          </p:nvPr>
        </p:nvSpPr>
        <p:spPr>
          <a:xfrm>
            <a:off x="1494984" y="289954"/>
            <a:ext cx="5072070" cy="6312727"/>
          </a:xfrm>
        </p:spPr>
        <p:txBody>
          <a:bodyPr>
            <a:normAutofit fontScale="62500" lnSpcReduction="20000"/>
          </a:bodyPr>
          <a:lstStyle/>
          <a:p>
            <a:pPr marL="82296" indent="0">
              <a:buNone/>
            </a:pPr>
            <a:r>
              <a:rPr lang="fr-FR" b="1" i="1" dirty="0"/>
              <a:t>Des ouvrages sur Marx (micro-sélection) :</a:t>
            </a:r>
          </a:p>
          <a:p>
            <a:endParaRPr lang="fr-FR" dirty="0"/>
          </a:p>
          <a:p>
            <a:r>
              <a:rPr lang="fr-FR" dirty="0" err="1">
                <a:highlight>
                  <a:srgbClr val="FFFF00"/>
                </a:highlight>
              </a:rPr>
              <a:t>Combemale</a:t>
            </a:r>
            <a:r>
              <a:rPr lang="fr-FR" dirty="0">
                <a:highlight>
                  <a:srgbClr val="FFFF00"/>
                </a:highlight>
              </a:rPr>
              <a:t> Pascal, </a:t>
            </a:r>
            <a:r>
              <a:rPr lang="fr-FR" i="1" dirty="0" err="1">
                <a:highlight>
                  <a:srgbClr val="FFFF00"/>
                </a:highlight>
              </a:rPr>
              <a:t>Inroduction</a:t>
            </a:r>
            <a:r>
              <a:rPr lang="fr-FR" i="1" dirty="0">
                <a:highlight>
                  <a:srgbClr val="FFFF00"/>
                </a:highlight>
              </a:rPr>
              <a:t> à Marx</a:t>
            </a:r>
            <a:r>
              <a:rPr lang="fr-FR" dirty="0">
                <a:highlight>
                  <a:srgbClr val="FFFF00"/>
                </a:highlight>
              </a:rPr>
              <a:t>, Paris, La Découverte, 2018 (2006).</a:t>
            </a:r>
          </a:p>
          <a:p>
            <a:pPr marL="82296" indent="0">
              <a:buNone/>
            </a:pPr>
            <a:r>
              <a:rPr lang="fr-FR" dirty="0">
                <a:hlinkClick r:id="rId2"/>
              </a:rPr>
              <a:t>https://www.cairn.info/introduction-a-marx--9782707199690.htm</a:t>
            </a:r>
            <a:endParaRPr lang="fr-FR" dirty="0"/>
          </a:p>
          <a:p>
            <a:endParaRPr lang="fr-FR" dirty="0"/>
          </a:p>
          <a:p>
            <a:r>
              <a:rPr lang="fr-FR" dirty="0"/>
              <a:t>Durand Jean-Pierre, </a:t>
            </a:r>
            <a:r>
              <a:rPr lang="fr-FR" i="1" dirty="0"/>
              <a:t>La sociologie de Marx</a:t>
            </a:r>
            <a:r>
              <a:rPr lang="fr-FR" dirty="0"/>
              <a:t>, Paris, La Découverte, 2018 (1995).</a:t>
            </a:r>
          </a:p>
          <a:p>
            <a:pPr marL="82296" indent="0">
              <a:buNone/>
            </a:pPr>
            <a:r>
              <a:rPr lang="fr-FR" dirty="0">
                <a:hlinkClick r:id="rId3"/>
              </a:rPr>
              <a:t>https://www.cairn.info/la-sociologie-de-marx--9782348036149.htm</a:t>
            </a:r>
            <a:endParaRPr lang="fr-FR" dirty="0"/>
          </a:p>
          <a:p>
            <a:pPr marL="82296" indent="0">
              <a:buNone/>
            </a:pPr>
            <a:endParaRPr lang="fr-FR" dirty="0"/>
          </a:p>
          <a:p>
            <a:r>
              <a:rPr lang="fr-FR" dirty="0"/>
              <a:t>Colin Denis, </a:t>
            </a:r>
            <a:r>
              <a:rPr lang="fr-FR" i="1" dirty="0"/>
              <a:t>Comprendre Marx</a:t>
            </a:r>
            <a:r>
              <a:rPr lang="fr-FR" dirty="0"/>
              <a:t>, Paris, Armand Colin, 2009</a:t>
            </a:r>
          </a:p>
          <a:p>
            <a:pPr marL="82296" indent="0">
              <a:buNone/>
            </a:pPr>
            <a:endParaRPr lang="fr-FR" dirty="0"/>
          </a:p>
          <a:p>
            <a:pPr marL="82296" indent="0">
              <a:buNone/>
            </a:pPr>
            <a:r>
              <a:rPr lang="fr-FR" dirty="0"/>
              <a:t>Il existe aussi des biographies (Rubel, Attali, etc.).</a:t>
            </a:r>
          </a:p>
          <a:p>
            <a:pPr marL="82296" indent="0">
              <a:buNone/>
            </a:pPr>
            <a:endParaRPr lang="fr-FR" dirty="0"/>
          </a:p>
          <a:p>
            <a:pPr marL="82296" indent="0">
              <a:buNone/>
            </a:pPr>
            <a:r>
              <a:rPr lang="fr-FR" dirty="0"/>
              <a:t>Une revue : Actuel Marx</a:t>
            </a:r>
          </a:p>
          <a:p>
            <a:pPr marL="82296" indent="0">
              <a:buNone/>
            </a:pPr>
            <a:r>
              <a:rPr lang="fr-FR" dirty="0">
                <a:hlinkClick r:id="rId4"/>
              </a:rPr>
              <a:t>https://www.cairn.info/revue-actuel-marx.htm</a:t>
            </a:r>
            <a:endParaRPr lang="fr-FR" dirty="0"/>
          </a:p>
          <a:p>
            <a:pPr marL="82296" indent="0">
              <a:buNone/>
            </a:pPr>
            <a:endParaRPr lang="fr-FR" dirty="0"/>
          </a:p>
          <a:p>
            <a:endParaRPr lang="fr-FR" dirty="0"/>
          </a:p>
        </p:txBody>
      </p:sp>
      <p:pic>
        <p:nvPicPr>
          <p:cNvPr id="4" name="Image 3" descr="Une image contenant texte, homme, Barbe humaine, Visage humain&#10;&#10;Description générée automatiquement">
            <a:extLst>
              <a:ext uri="{FF2B5EF4-FFF2-40B4-BE49-F238E27FC236}">
                <a16:creationId xmlns:a16="http://schemas.microsoft.com/office/drawing/2014/main" id="{83A5466C-0D95-2726-0F74-5C4C8C47686E}"/>
              </a:ext>
            </a:extLst>
          </p:cNvPr>
          <p:cNvPicPr>
            <a:picLocks noChangeAspect="1"/>
          </p:cNvPicPr>
          <p:nvPr/>
        </p:nvPicPr>
        <p:blipFill>
          <a:blip r:embed="rId5"/>
          <a:stretch>
            <a:fillRect/>
          </a:stretch>
        </p:blipFill>
        <p:spPr>
          <a:xfrm>
            <a:off x="6703538" y="1816100"/>
            <a:ext cx="2197100" cy="3225800"/>
          </a:xfrm>
          <a:prstGeom prst="rect">
            <a:avLst/>
          </a:prstGeom>
        </p:spPr>
      </p:pic>
    </p:spTree>
    <p:extLst>
      <p:ext uri="{BB962C8B-B14F-4D97-AF65-F5344CB8AC3E}">
        <p14:creationId xmlns:p14="http://schemas.microsoft.com/office/powerpoint/2010/main" val="1872574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7D6FD1-77D1-5F84-66DF-86B71FA36D45}"/>
              </a:ext>
            </a:extLst>
          </p:cNvPr>
          <p:cNvSpPr>
            <a:spLocks noGrp="1"/>
          </p:cNvSpPr>
          <p:nvPr>
            <p:ph type="title"/>
          </p:nvPr>
        </p:nvSpPr>
        <p:spPr/>
        <p:txBody>
          <a:bodyPr>
            <a:normAutofit fontScale="90000"/>
          </a:bodyPr>
          <a:lstStyle/>
          <a:p>
            <a:r>
              <a:rPr lang="fr-FR" dirty="0"/>
              <a:t>II. Méthode marxiste et fondements de la société</a:t>
            </a:r>
          </a:p>
        </p:txBody>
      </p:sp>
      <p:sp>
        <p:nvSpPr>
          <p:cNvPr id="3" name="Espace réservé du contenu 2">
            <a:extLst>
              <a:ext uri="{FF2B5EF4-FFF2-40B4-BE49-F238E27FC236}">
                <a16:creationId xmlns:a16="http://schemas.microsoft.com/office/drawing/2014/main" id="{306E9F8F-71BB-2342-EBC7-89A54E5A3830}"/>
              </a:ext>
            </a:extLst>
          </p:cNvPr>
          <p:cNvSpPr>
            <a:spLocks noGrp="1"/>
          </p:cNvSpPr>
          <p:nvPr>
            <p:ph idx="1"/>
          </p:nvPr>
        </p:nvSpPr>
        <p:spPr>
          <a:xfrm>
            <a:off x="1435608" y="1447800"/>
            <a:ext cx="5650484" cy="5024252"/>
          </a:xfrm>
        </p:spPr>
        <p:txBody>
          <a:bodyPr>
            <a:normAutofit fontScale="70000" lnSpcReduction="20000"/>
          </a:bodyPr>
          <a:lstStyle/>
          <a:p>
            <a:pPr marL="82296" indent="0">
              <a:buNone/>
            </a:pPr>
            <a:r>
              <a:rPr lang="fr-FR" sz="3600" b="1" dirty="0"/>
              <a:t>2.1 Le matérialisme historique</a:t>
            </a:r>
          </a:p>
          <a:p>
            <a:pPr marL="82296" indent="0">
              <a:buNone/>
            </a:pPr>
            <a:endParaRPr lang="fr-FR" sz="1400" dirty="0"/>
          </a:p>
          <a:p>
            <a:r>
              <a:rPr lang="fr-FR" dirty="0"/>
              <a:t>Critique de l’idéalisme hégélien : les idées ne mènent pas le monde…</a:t>
            </a:r>
          </a:p>
          <a:p>
            <a:pPr marL="82296" indent="0">
              <a:buNone/>
            </a:pPr>
            <a:r>
              <a:rPr lang="fr-FR" sz="2600" dirty="0"/>
              <a:t>« Pour Hegel (…), la réalité n’est que la forme phénoménale de l’idée ».</a:t>
            </a:r>
          </a:p>
          <a:p>
            <a:endParaRPr lang="fr-FR" dirty="0"/>
          </a:p>
          <a:p>
            <a:r>
              <a:rPr lang="fr-FR" dirty="0"/>
              <a:t>Renversement de la position hégélienne : c’est le matériel qui détermine l’idéel, et non l’inverse. Il faut partir de la matière, du concret.</a:t>
            </a:r>
          </a:p>
          <a:p>
            <a:pPr marL="82296" indent="0">
              <a:buNone/>
            </a:pPr>
            <a:r>
              <a:rPr lang="fr-FR" sz="2600" i="1" dirty="0"/>
              <a:t>-&gt; critique des catégories abstraites de la philosophie et de l’économie politique</a:t>
            </a:r>
          </a:p>
          <a:p>
            <a:pPr marL="82296" indent="0">
              <a:buNone/>
            </a:pPr>
            <a:endParaRPr lang="fr-FR" dirty="0"/>
          </a:p>
          <a:p>
            <a:r>
              <a:rPr lang="fr-FR" dirty="0"/>
              <a:t>Mais avec une dimension historique : partir de l’histoire matérielle des hommes, de leurs relations concrètes. </a:t>
            </a:r>
          </a:p>
          <a:p>
            <a:pPr marL="82296" indent="0">
              <a:buNone/>
            </a:pPr>
            <a:endParaRPr lang="fr-FR" dirty="0"/>
          </a:p>
          <a:p>
            <a:endParaRPr lang="fr-FR" dirty="0"/>
          </a:p>
        </p:txBody>
      </p:sp>
      <p:pic>
        <p:nvPicPr>
          <p:cNvPr id="5" name="Image 4" descr="Une image contenant pièce de monnaie&#10;&#10;Description générée automatiquement">
            <a:extLst>
              <a:ext uri="{FF2B5EF4-FFF2-40B4-BE49-F238E27FC236}">
                <a16:creationId xmlns:a16="http://schemas.microsoft.com/office/drawing/2014/main" id="{FF037C16-6B8E-63C7-619C-45E193795255}"/>
              </a:ext>
            </a:extLst>
          </p:cNvPr>
          <p:cNvPicPr>
            <a:picLocks noChangeAspect="1"/>
          </p:cNvPicPr>
          <p:nvPr/>
        </p:nvPicPr>
        <p:blipFill>
          <a:blip r:embed="rId2"/>
          <a:stretch>
            <a:fillRect/>
          </a:stretch>
        </p:blipFill>
        <p:spPr>
          <a:xfrm>
            <a:off x="7086092" y="1447800"/>
            <a:ext cx="1244600" cy="1625600"/>
          </a:xfrm>
          <a:prstGeom prst="rect">
            <a:avLst/>
          </a:prstGeom>
        </p:spPr>
      </p:pic>
      <p:sp>
        <p:nvSpPr>
          <p:cNvPr id="6" name="ZoneTexte 5">
            <a:extLst>
              <a:ext uri="{FF2B5EF4-FFF2-40B4-BE49-F238E27FC236}">
                <a16:creationId xmlns:a16="http://schemas.microsoft.com/office/drawing/2014/main" id="{05739F3D-3DF1-6D15-E518-0F58F232A09F}"/>
              </a:ext>
            </a:extLst>
          </p:cNvPr>
          <p:cNvSpPr txBox="1"/>
          <p:nvPr/>
        </p:nvSpPr>
        <p:spPr>
          <a:xfrm>
            <a:off x="7386452" y="3158836"/>
            <a:ext cx="723275" cy="369332"/>
          </a:xfrm>
          <a:prstGeom prst="rect">
            <a:avLst/>
          </a:prstGeom>
          <a:noFill/>
        </p:spPr>
        <p:txBody>
          <a:bodyPr wrap="none" rtlCol="0">
            <a:spAutoFit/>
          </a:bodyPr>
          <a:lstStyle/>
          <a:p>
            <a:r>
              <a:rPr lang="fr-FR" dirty="0"/>
              <a:t>Hegel</a:t>
            </a:r>
          </a:p>
        </p:txBody>
      </p:sp>
    </p:spTree>
    <p:extLst>
      <p:ext uri="{BB962C8B-B14F-4D97-AF65-F5344CB8AC3E}">
        <p14:creationId xmlns:p14="http://schemas.microsoft.com/office/powerpoint/2010/main" val="2710420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6B4B32A-A89A-EE9E-F877-210109A8F57B}"/>
              </a:ext>
            </a:extLst>
          </p:cNvPr>
          <p:cNvSpPr>
            <a:spLocks noGrp="1"/>
          </p:cNvSpPr>
          <p:nvPr>
            <p:ph idx="1"/>
          </p:nvPr>
        </p:nvSpPr>
        <p:spPr>
          <a:xfrm>
            <a:off x="1435608" y="380010"/>
            <a:ext cx="7498080" cy="5643748"/>
          </a:xfrm>
        </p:spPr>
        <p:txBody>
          <a:bodyPr>
            <a:normAutofit fontScale="70000" lnSpcReduction="20000"/>
          </a:bodyPr>
          <a:lstStyle/>
          <a:p>
            <a:pPr marL="82296" indent="0">
              <a:buNone/>
            </a:pPr>
            <a:r>
              <a:rPr lang="fr-FR" sz="3600" dirty="0"/>
              <a:t>-&gt; Conception matérialiste de l’histoire des sociétés</a:t>
            </a:r>
          </a:p>
          <a:p>
            <a:r>
              <a:rPr lang="fr-FR" sz="3600" dirty="0"/>
              <a:t>Il faut examiner les sociétés concrètes dans leur fondement socio-économique : la Rome antique; l’Allemagne féodale ; l’Angleterre capitaliste…</a:t>
            </a:r>
          </a:p>
          <a:p>
            <a:pPr marL="82296" indent="0">
              <a:buNone/>
            </a:pPr>
            <a:endParaRPr lang="fr-FR" sz="3600" dirty="0"/>
          </a:p>
          <a:p>
            <a:r>
              <a:rPr lang="fr-FR" sz="3600" dirty="0"/>
              <a:t>Base du marxisme : étudier les conditions matérielles de la vie sociale et les relations sociales concrètes entre les hommes : </a:t>
            </a:r>
          </a:p>
          <a:p>
            <a:pPr marL="82296" indent="0">
              <a:buNone/>
            </a:pPr>
            <a:r>
              <a:rPr lang="fr-FR" sz="3600" dirty="0"/>
              <a:t>-&gt; les « rapports sociaux » dans lesquels ils sont pris et qui les déterminent</a:t>
            </a:r>
          </a:p>
          <a:p>
            <a:pPr marL="82296" indent="0">
              <a:buNone/>
            </a:pPr>
            <a:endParaRPr lang="fr-FR" sz="3500" dirty="0"/>
          </a:p>
          <a:p>
            <a:r>
              <a:rPr lang="fr-FR" sz="3500" dirty="0"/>
              <a:t>« Dans la production sociale de leur existence, les hommes nouent  des rapports déterminés, nécessaires, indépendants de leur volonté. » (Avant-propos de la </a:t>
            </a:r>
            <a:r>
              <a:rPr lang="fr-FR" sz="3500" i="1" dirty="0"/>
              <a:t>Critique de l’économie politique</a:t>
            </a:r>
            <a:r>
              <a:rPr lang="fr-FR" sz="3500" dirty="0"/>
              <a:t>, 1859, Pléiade Œuvres I, p  272)</a:t>
            </a:r>
          </a:p>
          <a:p>
            <a:pPr marL="82296" indent="0">
              <a:buNone/>
            </a:pPr>
            <a:endParaRPr lang="fr-FR" sz="2900" dirty="0"/>
          </a:p>
          <a:p>
            <a:pPr marL="82296" indent="0">
              <a:buNone/>
            </a:pPr>
            <a:endParaRPr lang="fr-FR" sz="3600" dirty="0"/>
          </a:p>
          <a:p>
            <a:pPr marL="82296" indent="0">
              <a:buNone/>
            </a:pPr>
            <a:endParaRPr lang="fr-FR" sz="3600" dirty="0"/>
          </a:p>
          <a:p>
            <a:pPr marL="82296" indent="0">
              <a:buNone/>
            </a:pPr>
            <a:endParaRPr lang="fr-FR" sz="3600" dirty="0"/>
          </a:p>
          <a:p>
            <a:endParaRPr lang="fr-FR" dirty="0"/>
          </a:p>
        </p:txBody>
      </p:sp>
    </p:spTree>
    <p:extLst>
      <p:ext uri="{BB962C8B-B14F-4D97-AF65-F5344CB8AC3E}">
        <p14:creationId xmlns:p14="http://schemas.microsoft.com/office/powerpoint/2010/main" val="1768084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AD31F74-BDFF-2C76-A4E9-A7D59324BE98}"/>
              </a:ext>
            </a:extLst>
          </p:cNvPr>
          <p:cNvSpPr>
            <a:spLocks noGrp="1"/>
          </p:cNvSpPr>
          <p:nvPr>
            <p:ph idx="1"/>
          </p:nvPr>
        </p:nvSpPr>
        <p:spPr>
          <a:xfrm>
            <a:off x="1209977" y="451263"/>
            <a:ext cx="6045846" cy="5961412"/>
          </a:xfrm>
        </p:spPr>
        <p:txBody>
          <a:bodyPr>
            <a:normAutofit fontScale="62500" lnSpcReduction="20000"/>
          </a:bodyPr>
          <a:lstStyle/>
          <a:p>
            <a:r>
              <a:rPr lang="fr-FR" sz="3200" dirty="0"/>
              <a:t>Sur le plan de la théorie sociologique, la question classique est : holisme ou individualisme ? </a:t>
            </a:r>
          </a:p>
          <a:p>
            <a:pPr marL="82296" indent="0">
              <a:buNone/>
            </a:pPr>
            <a:r>
              <a:rPr lang="fr-FR" sz="2900" dirty="0"/>
              <a:t>« Qu’est-ce que la société, quelle que soit sa forme ? Le produit de l’action réciproque des hommes. Les hommes sont-ils libres de de choisir telle ou telle forme sociale ? Pas du tout. » (Lettre à </a:t>
            </a:r>
            <a:r>
              <a:rPr lang="fr-FR" sz="2900" dirty="0" err="1"/>
              <a:t>Annenkov</a:t>
            </a:r>
            <a:r>
              <a:rPr lang="fr-FR" sz="2900" dirty="0"/>
              <a:t>, 1846 in Pléiade Œuvres 1, p. 1439)</a:t>
            </a:r>
          </a:p>
          <a:p>
            <a:pPr marL="82296" indent="0">
              <a:buNone/>
            </a:pPr>
            <a:endParaRPr lang="fr-FR" dirty="0"/>
          </a:p>
          <a:p>
            <a:r>
              <a:rPr lang="fr-FR" sz="3200" dirty="0"/>
              <a:t>Marx a une position holiste et déterministe (comparaison avec Durkheim) : les individus et leurs actions sont déterminés par leur position dans la structure sociale, en particulier dans la sphère de production.</a:t>
            </a:r>
          </a:p>
          <a:p>
            <a:pPr marL="82296" indent="0">
              <a:buNone/>
            </a:pPr>
            <a:endParaRPr lang="fr-FR" sz="3200" dirty="0"/>
          </a:p>
          <a:p>
            <a:r>
              <a:rPr lang="fr-FR" dirty="0"/>
              <a:t>A</a:t>
            </a:r>
            <a:r>
              <a:rPr lang="fr-FR" sz="3200" dirty="0"/>
              <a:t> nuancer : certains auteurs ont vu une méthode individualiste chez Marx – Boudon, Elster.</a:t>
            </a:r>
          </a:p>
          <a:p>
            <a:pPr marL="82296" indent="0">
              <a:buNone/>
            </a:pPr>
            <a:r>
              <a:rPr lang="fr-FR" dirty="0"/>
              <a:t>-&gt; par exemple, la baisse tendancielle du taux de profit est le résultat de l’agrégation des comportements individuels des capitalistes / le fonctionnement du marché</a:t>
            </a:r>
            <a:endParaRPr lang="fr-FR" sz="3200" dirty="0"/>
          </a:p>
          <a:p>
            <a:endParaRPr lang="fr-FR" dirty="0"/>
          </a:p>
        </p:txBody>
      </p:sp>
      <p:pic>
        <p:nvPicPr>
          <p:cNvPr id="4" name="Image 3" descr="Une image contenant homme, mur, personne, portant&#10;&#10;Description générée automatiquement">
            <a:extLst>
              <a:ext uri="{FF2B5EF4-FFF2-40B4-BE49-F238E27FC236}">
                <a16:creationId xmlns:a16="http://schemas.microsoft.com/office/drawing/2014/main" id="{5282A5A4-C065-7D43-9D36-9CB2B175BFB5}"/>
              </a:ext>
            </a:extLst>
          </p:cNvPr>
          <p:cNvPicPr>
            <a:picLocks noChangeAspect="1"/>
          </p:cNvPicPr>
          <p:nvPr/>
        </p:nvPicPr>
        <p:blipFill>
          <a:blip r:embed="rId2"/>
          <a:stretch>
            <a:fillRect/>
          </a:stretch>
        </p:blipFill>
        <p:spPr>
          <a:xfrm>
            <a:off x="7386369" y="4327896"/>
            <a:ext cx="1282700" cy="1574800"/>
          </a:xfrm>
          <a:prstGeom prst="rect">
            <a:avLst/>
          </a:prstGeom>
        </p:spPr>
      </p:pic>
      <p:sp>
        <p:nvSpPr>
          <p:cNvPr id="5" name="ZoneTexte 4">
            <a:extLst>
              <a:ext uri="{FF2B5EF4-FFF2-40B4-BE49-F238E27FC236}">
                <a16:creationId xmlns:a16="http://schemas.microsoft.com/office/drawing/2014/main" id="{351DE81D-0EE6-62AA-8117-A45BD50D02A9}"/>
              </a:ext>
            </a:extLst>
          </p:cNvPr>
          <p:cNvSpPr txBox="1"/>
          <p:nvPr/>
        </p:nvSpPr>
        <p:spPr>
          <a:xfrm>
            <a:off x="7517081" y="6032665"/>
            <a:ext cx="1077731" cy="646331"/>
          </a:xfrm>
          <a:prstGeom prst="rect">
            <a:avLst/>
          </a:prstGeom>
          <a:noFill/>
        </p:spPr>
        <p:txBody>
          <a:bodyPr wrap="none" rtlCol="0">
            <a:spAutoFit/>
          </a:bodyPr>
          <a:lstStyle/>
          <a:p>
            <a:r>
              <a:rPr lang="fr-FR" dirty="0"/>
              <a:t>Jon Elster</a:t>
            </a:r>
          </a:p>
          <a:p>
            <a:endParaRPr lang="fr-FR" dirty="0"/>
          </a:p>
        </p:txBody>
      </p:sp>
      <p:pic>
        <p:nvPicPr>
          <p:cNvPr id="7" name="Image 6" descr="Une image contenant texte, homme, personne, debout&#10;&#10;Description générée automatiquement">
            <a:extLst>
              <a:ext uri="{FF2B5EF4-FFF2-40B4-BE49-F238E27FC236}">
                <a16:creationId xmlns:a16="http://schemas.microsoft.com/office/drawing/2014/main" id="{83E5207D-982F-42E5-095B-7308ADE4B834}"/>
              </a:ext>
            </a:extLst>
          </p:cNvPr>
          <p:cNvPicPr>
            <a:picLocks noChangeAspect="1"/>
          </p:cNvPicPr>
          <p:nvPr/>
        </p:nvPicPr>
        <p:blipFill>
          <a:blip r:embed="rId3"/>
          <a:stretch>
            <a:fillRect/>
          </a:stretch>
        </p:blipFill>
        <p:spPr>
          <a:xfrm>
            <a:off x="7157769" y="1806121"/>
            <a:ext cx="1739900" cy="1155700"/>
          </a:xfrm>
          <a:prstGeom prst="rect">
            <a:avLst/>
          </a:prstGeom>
        </p:spPr>
      </p:pic>
    </p:spTree>
    <p:extLst>
      <p:ext uri="{BB962C8B-B14F-4D97-AF65-F5344CB8AC3E}">
        <p14:creationId xmlns:p14="http://schemas.microsoft.com/office/powerpoint/2010/main" val="357964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D1A1444-E218-D5F0-5610-3BF4CDCEBDBD}"/>
              </a:ext>
            </a:extLst>
          </p:cNvPr>
          <p:cNvSpPr>
            <a:spLocks noGrp="1"/>
          </p:cNvSpPr>
          <p:nvPr>
            <p:ph idx="1"/>
          </p:nvPr>
        </p:nvSpPr>
        <p:spPr>
          <a:xfrm>
            <a:off x="1435608" y="439387"/>
            <a:ext cx="7498080" cy="5809013"/>
          </a:xfrm>
        </p:spPr>
        <p:txBody>
          <a:bodyPr/>
          <a:lstStyle/>
          <a:p>
            <a:pPr marL="82296" indent="0">
              <a:buNone/>
            </a:pPr>
            <a:r>
              <a:rPr lang="fr-FR" b="1" dirty="0"/>
              <a:t>2.2 Fondation économique et superstructure</a:t>
            </a:r>
          </a:p>
          <a:p>
            <a:pPr marL="82296" indent="0">
              <a:buNone/>
            </a:pPr>
            <a:endParaRPr lang="fr-FR" dirty="0"/>
          </a:p>
          <a:p>
            <a:pPr marL="82296" indent="0">
              <a:buNone/>
            </a:pPr>
            <a:endParaRPr lang="fr-FR" dirty="0"/>
          </a:p>
        </p:txBody>
      </p:sp>
      <p:pic>
        <p:nvPicPr>
          <p:cNvPr id="5" name="Image 4" descr="Une image contenant texte&#10;&#10;Description générée automatiquement">
            <a:extLst>
              <a:ext uri="{FF2B5EF4-FFF2-40B4-BE49-F238E27FC236}">
                <a16:creationId xmlns:a16="http://schemas.microsoft.com/office/drawing/2014/main" id="{88955674-27CF-9C5C-1FF6-406D8C51F7E6}"/>
              </a:ext>
            </a:extLst>
          </p:cNvPr>
          <p:cNvPicPr>
            <a:picLocks noChangeAspect="1"/>
          </p:cNvPicPr>
          <p:nvPr/>
        </p:nvPicPr>
        <p:blipFill>
          <a:blip r:embed="rId2"/>
          <a:stretch>
            <a:fillRect/>
          </a:stretch>
        </p:blipFill>
        <p:spPr>
          <a:xfrm>
            <a:off x="2303812" y="1567543"/>
            <a:ext cx="5115739" cy="5171704"/>
          </a:xfrm>
          <a:prstGeom prst="rect">
            <a:avLst/>
          </a:prstGeom>
        </p:spPr>
      </p:pic>
      <p:sp>
        <p:nvSpPr>
          <p:cNvPr id="4" name="ZoneTexte 3">
            <a:extLst>
              <a:ext uri="{FF2B5EF4-FFF2-40B4-BE49-F238E27FC236}">
                <a16:creationId xmlns:a16="http://schemas.microsoft.com/office/drawing/2014/main" id="{998D3DC7-F9FA-7EF2-695C-FE5765248C74}"/>
              </a:ext>
            </a:extLst>
          </p:cNvPr>
          <p:cNvSpPr txBox="1"/>
          <p:nvPr/>
        </p:nvSpPr>
        <p:spPr>
          <a:xfrm>
            <a:off x="2286000" y="3102866"/>
            <a:ext cx="4572000" cy="646331"/>
          </a:xfrm>
          <a:prstGeom prst="rect">
            <a:avLst/>
          </a:prstGeom>
          <a:noFill/>
        </p:spPr>
        <p:txBody>
          <a:bodyPr wrap="square">
            <a:spAutoFit/>
          </a:bodyPr>
          <a:lstStyle/>
          <a:p>
            <a:pPr algn="ctr"/>
            <a:r>
              <a:rPr lang="fr-FR" sz="1800" b="1"/>
              <a:t>L1SOEC01 - Tradition sociologique 1</a:t>
            </a:r>
            <a:br>
              <a:rPr lang="fr-FR" sz="1800" b="1"/>
            </a:br>
            <a:endParaRPr lang="fr-FR" sz="1800" b="1" dirty="0"/>
          </a:p>
        </p:txBody>
      </p:sp>
    </p:spTree>
    <p:extLst>
      <p:ext uri="{BB962C8B-B14F-4D97-AF65-F5344CB8AC3E}">
        <p14:creationId xmlns:p14="http://schemas.microsoft.com/office/powerpoint/2010/main" val="2558333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3C76FEF-1CA1-9269-4A34-5BF211AA9296}"/>
              </a:ext>
            </a:extLst>
          </p:cNvPr>
          <p:cNvSpPr>
            <a:spLocks noGrp="1"/>
          </p:cNvSpPr>
          <p:nvPr>
            <p:ph idx="1"/>
          </p:nvPr>
        </p:nvSpPr>
        <p:spPr>
          <a:xfrm>
            <a:off x="1435608" y="320634"/>
            <a:ext cx="7498080" cy="5927766"/>
          </a:xfrm>
        </p:spPr>
        <p:txBody>
          <a:bodyPr>
            <a:normAutofit fontScale="92500"/>
          </a:bodyPr>
          <a:lstStyle/>
          <a:p>
            <a:pPr marL="82296" indent="0">
              <a:buNone/>
            </a:pPr>
            <a:r>
              <a:rPr lang="fr-FR" b="1" dirty="0"/>
              <a:t>Petit lexique du matérialisme historique </a:t>
            </a:r>
            <a:r>
              <a:rPr lang="fr-FR" dirty="0"/>
              <a:t>(tiré de P. </a:t>
            </a:r>
            <a:r>
              <a:rPr lang="fr-FR" dirty="0" err="1"/>
              <a:t>Combemale</a:t>
            </a:r>
            <a:r>
              <a:rPr lang="fr-FR" dirty="0"/>
              <a:t>, P. 58-59):</a:t>
            </a:r>
            <a:endParaRPr lang="fr-FR" sz="1800" dirty="0"/>
          </a:p>
          <a:p>
            <a:r>
              <a:rPr lang="fr-FR" sz="2800" dirty="0"/>
              <a:t>Forces productives (FP) </a:t>
            </a:r>
          </a:p>
          <a:p>
            <a:endParaRPr lang="fr-FR" sz="2800" dirty="0"/>
          </a:p>
          <a:p>
            <a:r>
              <a:rPr lang="fr-FR" sz="2800" dirty="0"/>
              <a:t>Rapports de production (RP)</a:t>
            </a:r>
          </a:p>
          <a:p>
            <a:pPr marL="82296" indent="0">
              <a:buNone/>
            </a:pPr>
            <a:r>
              <a:rPr lang="fr-FR" sz="2800" dirty="0"/>
              <a:t> </a:t>
            </a:r>
          </a:p>
          <a:p>
            <a:r>
              <a:rPr lang="fr-FR" sz="2800" dirty="0"/>
              <a:t>Mode de production : articulation entre FP et RP</a:t>
            </a:r>
          </a:p>
          <a:p>
            <a:pPr marL="82296" indent="0">
              <a:buNone/>
            </a:pPr>
            <a:endParaRPr lang="fr-FR" sz="2800" dirty="0"/>
          </a:p>
          <a:p>
            <a:r>
              <a:rPr lang="fr-FR" sz="2800" dirty="0"/>
              <a:t>Superstructure (</a:t>
            </a:r>
            <a:r>
              <a:rPr lang="fr-FR" sz="2800" dirty="0" err="1"/>
              <a:t>Uberbau</a:t>
            </a:r>
            <a:r>
              <a:rPr lang="fr-FR" sz="2800" dirty="0"/>
              <a:t>) et infrastructure (die </a:t>
            </a:r>
            <a:r>
              <a:rPr lang="fr-FR" sz="2800" dirty="0" err="1"/>
              <a:t>reale</a:t>
            </a:r>
            <a:r>
              <a:rPr lang="fr-FR" sz="2800" dirty="0"/>
              <a:t> Basis) </a:t>
            </a:r>
          </a:p>
          <a:p>
            <a:pPr marL="82296" indent="0">
              <a:buNone/>
            </a:pPr>
            <a:r>
              <a:rPr lang="fr-FR" sz="2800" dirty="0"/>
              <a:t>– Question du déterminisme économique (en dernière instance, dira Engels)</a:t>
            </a:r>
          </a:p>
          <a:p>
            <a:pPr marL="82296" indent="0">
              <a:buNone/>
            </a:pPr>
            <a:endParaRPr lang="fr-FR" dirty="0"/>
          </a:p>
          <a:p>
            <a:pPr marL="82296" indent="0">
              <a:buNone/>
            </a:pPr>
            <a:endParaRPr lang="fr-FR" dirty="0"/>
          </a:p>
        </p:txBody>
      </p:sp>
    </p:spTree>
    <p:extLst>
      <p:ext uri="{BB962C8B-B14F-4D97-AF65-F5344CB8AC3E}">
        <p14:creationId xmlns:p14="http://schemas.microsoft.com/office/powerpoint/2010/main" val="1768117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BE4B6F3-9B29-7A4A-A489-0C3E267511D8}"/>
              </a:ext>
            </a:extLst>
          </p:cNvPr>
          <p:cNvSpPr>
            <a:spLocks noGrp="1"/>
          </p:cNvSpPr>
          <p:nvPr>
            <p:ph idx="1"/>
          </p:nvPr>
        </p:nvSpPr>
        <p:spPr>
          <a:xfrm>
            <a:off x="1447483" y="902524"/>
            <a:ext cx="7498080" cy="5797138"/>
          </a:xfrm>
        </p:spPr>
        <p:txBody>
          <a:bodyPr>
            <a:normAutofit/>
          </a:bodyPr>
          <a:lstStyle/>
          <a:p>
            <a:pPr marL="82296" indent="0" algn="just">
              <a:buNone/>
            </a:pPr>
            <a:r>
              <a:rPr lang="fr-FR" sz="2600" dirty="0"/>
              <a:t>« L’ensemble de ces rapports forme la structure économique de la société, la fondation réelle sur laquelle s’élève un édifice juridique et politique, et à quoi répondent des formes déterminées de la conscience sociale. Le mode de production de la vie matérielle domine en général le développement de la vie sociale, politique et intellectuel. Ce n’est pas la conscience des hommes qui détermine leur existence, c’est au contraire leur existence sociale qui détermine leur conscience. » </a:t>
            </a:r>
          </a:p>
          <a:p>
            <a:pPr marL="82296" indent="0">
              <a:buNone/>
            </a:pPr>
            <a:r>
              <a:rPr lang="fr-FR" sz="2000" dirty="0"/>
              <a:t>(Avant-propos de la Critique de l’économie politique, 1859, Pléiade Œuvres I, p. 272-273)</a:t>
            </a:r>
          </a:p>
          <a:p>
            <a:pPr marL="82296" indent="0">
              <a:buNone/>
            </a:pPr>
            <a:endParaRPr lang="fr-FR" dirty="0"/>
          </a:p>
        </p:txBody>
      </p:sp>
    </p:spTree>
    <p:extLst>
      <p:ext uri="{BB962C8B-B14F-4D97-AF65-F5344CB8AC3E}">
        <p14:creationId xmlns:p14="http://schemas.microsoft.com/office/powerpoint/2010/main" val="2120908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5D8555B-B4AA-D18D-231D-F94F43F06107}"/>
              </a:ext>
            </a:extLst>
          </p:cNvPr>
          <p:cNvSpPr>
            <a:spLocks noGrp="1"/>
          </p:cNvSpPr>
          <p:nvPr>
            <p:ph idx="1"/>
          </p:nvPr>
        </p:nvSpPr>
        <p:spPr>
          <a:xfrm>
            <a:off x="1435608" y="475013"/>
            <a:ext cx="4620808" cy="5773387"/>
          </a:xfrm>
        </p:spPr>
        <p:txBody>
          <a:bodyPr>
            <a:normAutofit fontScale="70000" lnSpcReduction="20000"/>
          </a:bodyPr>
          <a:lstStyle/>
          <a:p>
            <a:pPr marL="82296" indent="0">
              <a:buNone/>
            </a:pPr>
            <a:r>
              <a:rPr lang="fr-FR" b="1" dirty="0"/>
              <a:t>2.3 Succession des modes de production et loi du développement historique</a:t>
            </a:r>
            <a:endParaRPr lang="fr-FR" dirty="0"/>
          </a:p>
          <a:p>
            <a:pPr marL="82296" indent="0">
              <a:buNone/>
            </a:pPr>
            <a:endParaRPr lang="fr-FR" sz="1200" dirty="0"/>
          </a:p>
          <a:p>
            <a:r>
              <a:rPr lang="fr-FR" dirty="0"/>
              <a:t>D</a:t>
            </a:r>
            <a:r>
              <a:rPr lang="fr-FR" sz="3200" dirty="0"/>
              <a:t>istinction des différents modes de production : antique, asiatique, féodal, capitaliste, communiste.</a:t>
            </a:r>
          </a:p>
          <a:p>
            <a:pPr marL="82296" indent="0">
              <a:buNone/>
            </a:pPr>
            <a:r>
              <a:rPr lang="fr-FR" sz="2400" dirty="0"/>
              <a:t>Ils se distinguent, en premier lieu, par la forme d’exploitation des travailleurs (esclavage, servage, salariat).</a:t>
            </a:r>
          </a:p>
          <a:p>
            <a:pPr marL="82296" indent="0">
              <a:buNone/>
            </a:pPr>
            <a:endParaRPr lang="fr-FR" dirty="0"/>
          </a:p>
          <a:p>
            <a:r>
              <a:rPr lang="fr-FR" sz="3200" dirty="0"/>
              <a:t>Pour Marx, l’histoire est la succession de ces différents modes de production.</a:t>
            </a:r>
          </a:p>
          <a:p>
            <a:endParaRPr lang="fr-FR" sz="3200" dirty="0"/>
          </a:p>
          <a:p>
            <a:r>
              <a:rPr lang="fr-FR" sz="3200" dirty="0"/>
              <a:t>Comment passe-t-on de l’un à l’autre ? Le développement des forces productives rentrent en conflit avec les rapports de production existants.</a:t>
            </a:r>
          </a:p>
          <a:p>
            <a:endParaRPr lang="fr-FR" sz="3200" dirty="0"/>
          </a:p>
          <a:p>
            <a:pPr marL="82296" indent="0">
              <a:buNone/>
            </a:pPr>
            <a:endParaRPr lang="fr-FR" sz="3200" dirty="0"/>
          </a:p>
          <a:p>
            <a:endParaRPr lang="fr-FR" dirty="0"/>
          </a:p>
          <a:p>
            <a:pPr marL="82296" indent="0">
              <a:buNone/>
            </a:pPr>
            <a:endParaRPr lang="fr-FR" dirty="0"/>
          </a:p>
        </p:txBody>
      </p:sp>
      <p:pic>
        <p:nvPicPr>
          <p:cNvPr id="4" name="Image 3" descr="Une image contenant carte&#10;&#10;Description générée automatiquement">
            <a:extLst>
              <a:ext uri="{FF2B5EF4-FFF2-40B4-BE49-F238E27FC236}">
                <a16:creationId xmlns:a16="http://schemas.microsoft.com/office/drawing/2014/main" id="{F6B86719-2D81-CB12-9DD4-17B51BD8FCCB}"/>
              </a:ext>
            </a:extLst>
          </p:cNvPr>
          <p:cNvPicPr>
            <a:picLocks noChangeAspect="1"/>
          </p:cNvPicPr>
          <p:nvPr/>
        </p:nvPicPr>
        <p:blipFill>
          <a:blip r:embed="rId2"/>
          <a:stretch>
            <a:fillRect/>
          </a:stretch>
        </p:blipFill>
        <p:spPr>
          <a:xfrm>
            <a:off x="6544652" y="1349044"/>
            <a:ext cx="2327480" cy="3911725"/>
          </a:xfrm>
          <a:prstGeom prst="rect">
            <a:avLst/>
          </a:prstGeom>
        </p:spPr>
      </p:pic>
    </p:spTree>
    <p:extLst>
      <p:ext uri="{BB962C8B-B14F-4D97-AF65-F5344CB8AC3E}">
        <p14:creationId xmlns:p14="http://schemas.microsoft.com/office/powerpoint/2010/main" val="4186954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EB5A6AA-6D86-73A8-F2AE-1898586DA92E}"/>
              </a:ext>
            </a:extLst>
          </p:cNvPr>
          <p:cNvSpPr>
            <a:spLocks noGrp="1"/>
          </p:cNvSpPr>
          <p:nvPr>
            <p:ph idx="1"/>
          </p:nvPr>
        </p:nvSpPr>
        <p:spPr>
          <a:xfrm>
            <a:off x="1447483" y="285008"/>
            <a:ext cx="7498080" cy="5714010"/>
          </a:xfrm>
        </p:spPr>
        <p:txBody>
          <a:bodyPr>
            <a:normAutofit/>
          </a:bodyPr>
          <a:lstStyle/>
          <a:p>
            <a:endParaRPr lang="fr-FR" dirty="0"/>
          </a:p>
          <a:p>
            <a:r>
              <a:rPr lang="fr-FR" sz="2400" dirty="0"/>
              <a:t>Tension en fait entre deux schémas d’analyse :</a:t>
            </a:r>
          </a:p>
          <a:p>
            <a:pPr>
              <a:buFontTx/>
              <a:buChar char="-"/>
            </a:pPr>
            <a:r>
              <a:rPr lang="fr-FR" sz="2400" dirty="0"/>
              <a:t>Un déterminisme presque technique</a:t>
            </a:r>
          </a:p>
          <a:p>
            <a:pPr>
              <a:buFontTx/>
              <a:buChar char="-"/>
            </a:pPr>
            <a:r>
              <a:rPr lang="fr-FR" sz="2400" dirty="0"/>
              <a:t>La lutte des classes</a:t>
            </a:r>
          </a:p>
          <a:p>
            <a:pPr>
              <a:buFontTx/>
              <a:buChar char="-"/>
            </a:pPr>
            <a:endParaRPr lang="fr-FR" sz="2400" dirty="0"/>
          </a:p>
          <a:p>
            <a:pPr marL="82296" indent="0">
              <a:buNone/>
            </a:pPr>
            <a:r>
              <a:rPr lang="fr-FR" sz="2400" dirty="0"/>
              <a:t>« Les hommes font leur propre histoire mais ils ne la font pas arbitrairement, dans des conditions choisies par eux, mais dans des conditions directement données et héritées du passé »</a:t>
            </a:r>
          </a:p>
        </p:txBody>
      </p:sp>
      <p:pic>
        <p:nvPicPr>
          <p:cNvPr id="4" name="Image 3" descr="Une image contenant personne, posant, groupe, vieux&#10;&#10;Description générée automatiquement">
            <a:extLst>
              <a:ext uri="{FF2B5EF4-FFF2-40B4-BE49-F238E27FC236}">
                <a16:creationId xmlns:a16="http://schemas.microsoft.com/office/drawing/2014/main" id="{4D02EC38-A935-2923-CEE7-21173607FD0D}"/>
              </a:ext>
            </a:extLst>
          </p:cNvPr>
          <p:cNvPicPr>
            <a:picLocks noChangeAspect="1"/>
          </p:cNvPicPr>
          <p:nvPr/>
        </p:nvPicPr>
        <p:blipFill>
          <a:blip r:embed="rId2"/>
          <a:stretch>
            <a:fillRect/>
          </a:stretch>
        </p:blipFill>
        <p:spPr>
          <a:xfrm>
            <a:off x="3360716" y="4572001"/>
            <a:ext cx="3293176" cy="1720108"/>
          </a:xfrm>
          <a:prstGeom prst="rect">
            <a:avLst/>
          </a:prstGeom>
        </p:spPr>
      </p:pic>
    </p:spTree>
    <p:extLst>
      <p:ext uri="{BB962C8B-B14F-4D97-AF65-F5344CB8AC3E}">
        <p14:creationId xmlns:p14="http://schemas.microsoft.com/office/powerpoint/2010/main" val="2474583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6FD4D3-EA4E-48A7-C114-FC44CB98B333}"/>
              </a:ext>
            </a:extLst>
          </p:cNvPr>
          <p:cNvSpPr>
            <a:spLocks noGrp="1"/>
          </p:cNvSpPr>
          <p:nvPr>
            <p:ph type="title"/>
          </p:nvPr>
        </p:nvSpPr>
        <p:spPr/>
        <p:txBody>
          <a:bodyPr>
            <a:normAutofit fontScale="90000"/>
          </a:bodyPr>
          <a:lstStyle/>
          <a:p>
            <a:r>
              <a:rPr lang="fr-FR" dirty="0"/>
              <a:t>III. La théorie marxiste des classes sociales</a:t>
            </a:r>
          </a:p>
        </p:txBody>
      </p:sp>
      <p:sp>
        <p:nvSpPr>
          <p:cNvPr id="3" name="Espace réservé du contenu 2">
            <a:extLst>
              <a:ext uri="{FF2B5EF4-FFF2-40B4-BE49-F238E27FC236}">
                <a16:creationId xmlns:a16="http://schemas.microsoft.com/office/drawing/2014/main" id="{B8CD5DC2-84D4-34C9-9E69-939676B90E11}"/>
              </a:ext>
            </a:extLst>
          </p:cNvPr>
          <p:cNvSpPr>
            <a:spLocks noGrp="1"/>
          </p:cNvSpPr>
          <p:nvPr>
            <p:ph idx="1"/>
          </p:nvPr>
        </p:nvSpPr>
        <p:spPr>
          <a:xfrm>
            <a:off x="1435608" y="1650670"/>
            <a:ext cx="4347675" cy="4597730"/>
          </a:xfrm>
        </p:spPr>
        <p:txBody>
          <a:bodyPr>
            <a:normAutofit fontScale="92500" lnSpcReduction="20000"/>
          </a:bodyPr>
          <a:lstStyle/>
          <a:p>
            <a:pPr marL="82296" indent="0">
              <a:buNone/>
            </a:pPr>
            <a:r>
              <a:rPr lang="fr-FR" i="1" dirty="0"/>
              <a:t>Introduction</a:t>
            </a:r>
          </a:p>
          <a:p>
            <a:r>
              <a:rPr lang="fr-FR" dirty="0"/>
              <a:t>Cette théorie des classes sociales est inachevée.</a:t>
            </a:r>
          </a:p>
          <a:p>
            <a:endParaRPr lang="fr-FR" dirty="0"/>
          </a:p>
          <a:p>
            <a:r>
              <a:rPr lang="fr-FR" dirty="0"/>
              <a:t>Il faut distinguer entre les textes historiques et les textes théoriques de Marx sur cette question.</a:t>
            </a:r>
          </a:p>
          <a:p>
            <a:endParaRPr lang="fr-FR" dirty="0"/>
          </a:p>
          <a:p>
            <a:r>
              <a:rPr lang="fr-FR" dirty="0"/>
              <a:t>Un effet de théorie…</a:t>
            </a:r>
          </a:p>
          <a:p>
            <a:endParaRPr lang="fr-FR" dirty="0"/>
          </a:p>
          <a:p>
            <a:pPr marL="82296" indent="0">
              <a:buNone/>
            </a:pPr>
            <a:endParaRPr lang="fr-FR" dirty="0"/>
          </a:p>
        </p:txBody>
      </p:sp>
      <p:pic>
        <p:nvPicPr>
          <p:cNvPr id="5" name="Image 4" descr="Une image contenant texte, Couverture de livre, roman, affiche&#10;&#10;Description générée automatiquement">
            <a:extLst>
              <a:ext uri="{FF2B5EF4-FFF2-40B4-BE49-F238E27FC236}">
                <a16:creationId xmlns:a16="http://schemas.microsoft.com/office/drawing/2014/main" id="{1EAB0434-B746-951D-B107-2D67137D2A2F}"/>
              </a:ext>
            </a:extLst>
          </p:cNvPr>
          <p:cNvPicPr>
            <a:picLocks noChangeAspect="1"/>
          </p:cNvPicPr>
          <p:nvPr/>
        </p:nvPicPr>
        <p:blipFill>
          <a:blip r:embed="rId2"/>
          <a:stretch>
            <a:fillRect/>
          </a:stretch>
        </p:blipFill>
        <p:spPr>
          <a:xfrm>
            <a:off x="6222671" y="2222335"/>
            <a:ext cx="2481942" cy="2931556"/>
          </a:xfrm>
          <a:prstGeom prst="rect">
            <a:avLst/>
          </a:prstGeom>
        </p:spPr>
      </p:pic>
    </p:spTree>
    <p:extLst>
      <p:ext uri="{BB962C8B-B14F-4D97-AF65-F5344CB8AC3E}">
        <p14:creationId xmlns:p14="http://schemas.microsoft.com/office/powerpoint/2010/main" val="2120851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37BB03-50B9-4996-30FB-52D1FDA465B3}"/>
              </a:ext>
            </a:extLst>
          </p:cNvPr>
          <p:cNvSpPr>
            <a:spLocks noGrp="1"/>
          </p:cNvSpPr>
          <p:nvPr>
            <p:ph type="title"/>
          </p:nvPr>
        </p:nvSpPr>
        <p:spPr/>
        <p:txBody>
          <a:bodyPr/>
          <a:lstStyle/>
          <a:p>
            <a:r>
              <a:rPr lang="fr-FR" dirty="0"/>
              <a:t>Introduction</a:t>
            </a:r>
          </a:p>
        </p:txBody>
      </p:sp>
      <p:sp>
        <p:nvSpPr>
          <p:cNvPr id="3" name="Espace réservé du contenu 2">
            <a:extLst>
              <a:ext uri="{FF2B5EF4-FFF2-40B4-BE49-F238E27FC236}">
                <a16:creationId xmlns:a16="http://schemas.microsoft.com/office/drawing/2014/main" id="{22CFAFEF-2872-9B80-DF8A-465C66EA7A75}"/>
              </a:ext>
            </a:extLst>
          </p:cNvPr>
          <p:cNvSpPr>
            <a:spLocks noGrp="1"/>
          </p:cNvSpPr>
          <p:nvPr>
            <p:ph idx="1"/>
          </p:nvPr>
        </p:nvSpPr>
        <p:spPr/>
        <p:txBody>
          <a:bodyPr/>
          <a:lstStyle/>
          <a:p>
            <a:r>
              <a:rPr lang="fr-FR" dirty="0"/>
              <a:t>Figure centrale de Karl Marx : militant </a:t>
            </a:r>
            <a:r>
              <a:rPr lang="fr-FR"/>
              <a:t>et savant (1818-1883)</a:t>
            </a:r>
            <a:endParaRPr lang="fr-FR" dirty="0"/>
          </a:p>
          <a:p>
            <a:r>
              <a:rPr lang="fr-FR" dirty="0"/>
              <a:t>Influence politique et scientifique décisive en Allemagne (et ailleurs)</a:t>
            </a:r>
          </a:p>
          <a:p>
            <a:endParaRPr lang="fr-FR" dirty="0"/>
          </a:p>
          <a:p>
            <a:r>
              <a:rPr lang="fr-FR" dirty="0"/>
              <a:t>Que retenir de Marx après le marxisme ?</a:t>
            </a:r>
          </a:p>
          <a:p>
            <a:pPr marL="82296" indent="0">
              <a:buNone/>
            </a:pPr>
            <a:r>
              <a:rPr lang="fr-FR" dirty="0"/>
              <a:t>-&gt; Marx ne fut pas sociologue, mais il y a de la sociologie dans sa pensée</a:t>
            </a:r>
          </a:p>
        </p:txBody>
      </p:sp>
    </p:spTree>
    <p:extLst>
      <p:ext uri="{BB962C8B-B14F-4D97-AF65-F5344CB8AC3E}">
        <p14:creationId xmlns:p14="http://schemas.microsoft.com/office/powerpoint/2010/main" val="1113847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5D1E90A-0B6E-FC9C-514D-D2F89A2034AB}"/>
              </a:ext>
            </a:extLst>
          </p:cNvPr>
          <p:cNvSpPr>
            <a:spLocks noGrp="1"/>
          </p:cNvSpPr>
          <p:nvPr>
            <p:ph idx="1"/>
          </p:nvPr>
        </p:nvSpPr>
        <p:spPr>
          <a:xfrm>
            <a:off x="1435608" y="546265"/>
            <a:ext cx="4846439" cy="5702135"/>
          </a:xfrm>
        </p:spPr>
        <p:txBody>
          <a:bodyPr>
            <a:normAutofit/>
          </a:bodyPr>
          <a:lstStyle/>
          <a:p>
            <a:r>
              <a:rPr lang="fr-FR" sz="2600" dirty="0"/>
              <a:t>Question de la stratification sociale de la société industrielle en émergence</a:t>
            </a:r>
          </a:p>
          <a:p>
            <a:endParaRPr lang="fr-FR" sz="2600" dirty="0"/>
          </a:p>
          <a:p>
            <a:r>
              <a:rPr lang="fr-FR" sz="2600" dirty="0"/>
              <a:t>Qu’est-ce qui remplace les ordres et les rangs de la société d’Ancien régime ?</a:t>
            </a:r>
          </a:p>
          <a:p>
            <a:pPr marL="82296" indent="0">
              <a:buNone/>
            </a:pPr>
            <a:r>
              <a:rPr lang="fr-FR" sz="2600" dirty="0"/>
              <a:t>… les classes sociales…</a:t>
            </a:r>
          </a:p>
          <a:p>
            <a:pPr marL="82296" indent="0">
              <a:buNone/>
            </a:pPr>
            <a:endParaRPr lang="fr-FR" sz="2600" dirty="0"/>
          </a:p>
          <a:p>
            <a:r>
              <a:rPr lang="fr-FR" sz="2600" dirty="0"/>
              <a:t>Analyse critique de l’Etat en lien avec les classes sociales</a:t>
            </a:r>
          </a:p>
          <a:p>
            <a:endParaRPr lang="fr-FR" dirty="0"/>
          </a:p>
          <a:p>
            <a:endParaRPr lang="fr-FR" dirty="0"/>
          </a:p>
        </p:txBody>
      </p:sp>
      <p:pic>
        <p:nvPicPr>
          <p:cNvPr id="5" name="Image 4" descr="Une image contenant texte, livre&#10;&#10;Description générée automatiquement">
            <a:extLst>
              <a:ext uri="{FF2B5EF4-FFF2-40B4-BE49-F238E27FC236}">
                <a16:creationId xmlns:a16="http://schemas.microsoft.com/office/drawing/2014/main" id="{683D5F22-FBB1-9368-9388-35F68E906E59}"/>
              </a:ext>
            </a:extLst>
          </p:cNvPr>
          <p:cNvPicPr>
            <a:picLocks noChangeAspect="1"/>
          </p:cNvPicPr>
          <p:nvPr/>
        </p:nvPicPr>
        <p:blipFill>
          <a:blip r:embed="rId2"/>
          <a:stretch>
            <a:fillRect/>
          </a:stretch>
        </p:blipFill>
        <p:spPr>
          <a:xfrm>
            <a:off x="6673933" y="1997445"/>
            <a:ext cx="2237344" cy="2586430"/>
          </a:xfrm>
          <a:prstGeom prst="rect">
            <a:avLst/>
          </a:prstGeom>
        </p:spPr>
      </p:pic>
    </p:spTree>
    <p:extLst>
      <p:ext uri="{BB962C8B-B14F-4D97-AF65-F5344CB8AC3E}">
        <p14:creationId xmlns:p14="http://schemas.microsoft.com/office/powerpoint/2010/main" val="1889692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9092935-B3A9-8908-1B61-EDDF503899CB}"/>
              </a:ext>
            </a:extLst>
          </p:cNvPr>
          <p:cNvSpPr>
            <a:spLocks noGrp="1"/>
          </p:cNvSpPr>
          <p:nvPr>
            <p:ph idx="1"/>
          </p:nvPr>
        </p:nvSpPr>
        <p:spPr>
          <a:xfrm>
            <a:off x="1435608" y="475013"/>
            <a:ext cx="5309576" cy="5773387"/>
          </a:xfrm>
        </p:spPr>
        <p:txBody>
          <a:bodyPr>
            <a:normAutofit fontScale="77500" lnSpcReduction="20000"/>
          </a:bodyPr>
          <a:lstStyle/>
          <a:p>
            <a:pPr marL="82296" indent="0">
              <a:buNone/>
            </a:pPr>
            <a:r>
              <a:rPr lang="fr-FR" b="1" dirty="0"/>
              <a:t>3.1 Marx observateur des classes sociales</a:t>
            </a:r>
          </a:p>
          <a:p>
            <a:pPr marL="82296" indent="0">
              <a:buNone/>
            </a:pPr>
            <a:endParaRPr lang="fr-FR" sz="1400" dirty="0"/>
          </a:p>
          <a:p>
            <a:r>
              <a:rPr lang="fr-FR" sz="2900" dirty="0"/>
              <a:t>Dans ces textes historiques, comme </a:t>
            </a:r>
            <a:r>
              <a:rPr lang="fr-FR" sz="2900" i="1" dirty="0"/>
              <a:t>Les luttes de classes en France </a:t>
            </a:r>
            <a:r>
              <a:rPr lang="fr-FR" sz="2900" dirty="0"/>
              <a:t>ou </a:t>
            </a:r>
            <a:r>
              <a:rPr lang="fr-FR" sz="2900" i="1" dirty="0"/>
              <a:t>Le 18 Brumaire</a:t>
            </a:r>
            <a:r>
              <a:rPr lang="fr-FR" sz="2900" dirty="0"/>
              <a:t>, Marx est un observateur affuté de la société française.</a:t>
            </a:r>
          </a:p>
          <a:p>
            <a:endParaRPr lang="fr-FR" sz="2900" dirty="0"/>
          </a:p>
          <a:p>
            <a:r>
              <a:rPr lang="fr-FR" sz="2900" dirty="0"/>
              <a:t>Marx essaie d’analyser l’évolution politique de la France à travers les luttes de classes, avec sa perspective issue du matérialisme historique.</a:t>
            </a:r>
          </a:p>
          <a:p>
            <a:endParaRPr lang="fr-FR" sz="2900" dirty="0"/>
          </a:p>
          <a:p>
            <a:r>
              <a:rPr lang="fr-FR" sz="2900" dirty="0"/>
              <a:t>Pas de théorie des classes sociales, mais une description de nombreuses classes et fractions de classes au nombre de 7</a:t>
            </a:r>
          </a:p>
        </p:txBody>
      </p:sp>
      <p:pic>
        <p:nvPicPr>
          <p:cNvPr id="5" name="Image 4" descr="Une image contenant texte&#10;&#10;Description générée automatiquement">
            <a:extLst>
              <a:ext uri="{FF2B5EF4-FFF2-40B4-BE49-F238E27FC236}">
                <a16:creationId xmlns:a16="http://schemas.microsoft.com/office/drawing/2014/main" id="{4960282E-BB0F-5398-DFF8-8868776E4B5E}"/>
              </a:ext>
            </a:extLst>
          </p:cNvPr>
          <p:cNvPicPr>
            <a:picLocks noChangeAspect="1"/>
          </p:cNvPicPr>
          <p:nvPr/>
        </p:nvPicPr>
        <p:blipFill>
          <a:blip r:embed="rId2"/>
          <a:stretch>
            <a:fillRect/>
          </a:stretch>
        </p:blipFill>
        <p:spPr>
          <a:xfrm>
            <a:off x="7088909" y="1246909"/>
            <a:ext cx="1508826" cy="2092614"/>
          </a:xfrm>
          <a:prstGeom prst="rect">
            <a:avLst/>
          </a:prstGeom>
        </p:spPr>
      </p:pic>
    </p:spTree>
    <p:extLst>
      <p:ext uri="{BB962C8B-B14F-4D97-AF65-F5344CB8AC3E}">
        <p14:creationId xmlns:p14="http://schemas.microsoft.com/office/powerpoint/2010/main" val="38300445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A5CEE8F-A91B-0E35-ABE6-6CDC72EE69AC}"/>
              </a:ext>
            </a:extLst>
          </p:cNvPr>
          <p:cNvSpPr>
            <a:spLocks noGrp="1"/>
          </p:cNvSpPr>
          <p:nvPr>
            <p:ph idx="1"/>
          </p:nvPr>
        </p:nvSpPr>
        <p:spPr>
          <a:xfrm>
            <a:off x="1435608" y="486889"/>
            <a:ext cx="7498080" cy="2826328"/>
          </a:xfrm>
        </p:spPr>
        <p:txBody>
          <a:bodyPr>
            <a:normAutofit fontScale="77500" lnSpcReduction="20000"/>
          </a:bodyPr>
          <a:lstStyle/>
          <a:p>
            <a:r>
              <a:rPr lang="fr-FR" sz="2600" dirty="0"/>
              <a:t>Petit rappel : révolution de février 1848</a:t>
            </a:r>
          </a:p>
          <a:p>
            <a:pPr marL="82296" indent="0">
              <a:buNone/>
            </a:pPr>
            <a:r>
              <a:rPr lang="fr-FR" sz="2600" dirty="0">
                <a:hlinkClick r:id="rId2"/>
              </a:rPr>
              <a:t>https://fr.wikipedia.org/wiki/R%C3%A9volution_fran%C3%A7aise_de_1848</a:t>
            </a:r>
            <a:endParaRPr lang="fr-FR" sz="2600" dirty="0"/>
          </a:p>
          <a:p>
            <a:pPr marL="82296" indent="0">
              <a:buNone/>
            </a:pPr>
            <a:endParaRPr lang="fr-FR" sz="2600" dirty="0"/>
          </a:p>
          <a:p>
            <a:r>
              <a:rPr lang="fr-FR" sz="2600" dirty="0"/>
              <a:t>Chute de la monarchie. </a:t>
            </a:r>
          </a:p>
          <a:p>
            <a:endParaRPr lang="fr-FR" sz="2600" dirty="0"/>
          </a:p>
          <a:p>
            <a:r>
              <a:rPr lang="fr-FR" sz="2600" dirty="0"/>
              <a:t>Proclamation de la Deuxième République en février.</a:t>
            </a:r>
          </a:p>
          <a:p>
            <a:endParaRPr lang="fr-FR" sz="2600" dirty="0"/>
          </a:p>
          <a:p>
            <a:r>
              <a:rPr lang="fr-FR" sz="2600" dirty="0"/>
              <a:t>Répression de juin contre les ouvriers.</a:t>
            </a:r>
          </a:p>
          <a:p>
            <a:endParaRPr lang="fr-FR" dirty="0"/>
          </a:p>
          <a:p>
            <a:pPr marL="82296" indent="0">
              <a:buNone/>
            </a:pPr>
            <a:endParaRPr lang="fr-FR" dirty="0"/>
          </a:p>
        </p:txBody>
      </p:sp>
      <p:pic>
        <p:nvPicPr>
          <p:cNvPr id="5" name="Image 4" descr="Une image contenant autel, foule, table de salle à manger&#10;&#10;Description générée automatiquement">
            <a:extLst>
              <a:ext uri="{FF2B5EF4-FFF2-40B4-BE49-F238E27FC236}">
                <a16:creationId xmlns:a16="http://schemas.microsoft.com/office/drawing/2014/main" id="{55A3D6BD-1F1B-748F-BB5F-22C1727D4F05}"/>
              </a:ext>
            </a:extLst>
          </p:cNvPr>
          <p:cNvPicPr>
            <a:picLocks noChangeAspect="1"/>
          </p:cNvPicPr>
          <p:nvPr/>
        </p:nvPicPr>
        <p:blipFill>
          <a:blip r:embed="rId3"/>
          <a:stretch>
            <a:fillRect/>
          </a:stretch>
        </p:blipFill>
        <p:spPr>
          <a:xfrm>
            <a:off x="2992582" y="3990109"/>
            <a:ext cx="3930732" cy="1525979"/>
          </a:xfrm>
          <a:prstGeom prst="rect">
            <a:avLst/>
          </a:prstGeom>
        </p:spPr>
      </p:pic>
    </p:spTree>
    <p:extLst>
      <p:ext uri="{BB962C8B-B14F-4D97-AF65-F5344CB8AC3E}">
        <p14:creationId xmlns:p14="http://schemas.microsoft.com/office/powerpoint/2010/main" val="2221910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C0A4D23-A714-9238-4ACF-8BD8846C32F7}"/>
              </a:ext>
            </a:extLst>
          </p:cNvPr>
          <p:cNvSpPr>
            <a:spLocks noGrp="1"/>
          </p:cNvSpPr>
          <p:nvPr>
            <p:ph idx="1"/>
          </p:nvPr>
        </p:nvSpPr>
        <p:spPr>
          <a:xfrm>
            <a:off x="1138725" y="0"/>
            <a:ext cx="7498080" cy="5498275"/>
          </a:xfrm>
        </p:spPr>
        <p:txBody>
          <a:bodyPr>
            <a:normAutofit/>
          </a:bodyPr>
          <a:lstStyle/>
          <a:p>
            <a:pPr marL="82296" indent="0" algn="just">
              <a:lnSpc>
                <a:spcPct val="150000"/>
              </a:lnSpc>
              <a:buNone/>
            </a:pPr>
            <a:r>
              <a:rPr lang="fr-FR" sz="2000" b="1" dirty="0">
                <a:effectLst/>
                <a:ea typeface="Calibri" panose="020F0502020204030204" pitchFamily="34" charset="0"/>
                <a:cs typeface="Aharoni" panose="02010803020104030203" pitchFamily="2" charset="-79"/>
              </a:rPr>
              <a:t>La bourgeoisie qui se divise en trois fractions de classes :</a:t>
            </a:r>
          </a:p>
          <a:p>
            <a:pPr algn="just"/>
            <a:r>
              <a:rPr lang="fr-FR" sz="2000" dirty="0">
                <a:effectLst/>
                <a:ea typeface="Calibri" panose="020F0502020204030204" pitchFamily="34" charset="0"/>
                <a:cs typeface="Aharoni" panose="02010803020104030203" pitchFamily="2" charset="-79"/>
              </a:rPr>
              <a:t>L’aristocratie financière : qui est la fraction de la bourgeoisie française qui régnait sous Louis-Philippe : les banquiers, les investisseurs en bourse, les propriétaires de chemins de fer, de mines, de forêts. </a:t>
            </a:r>
          </a:p>
          <a:p>
            <a:pPr marL="82296" indent="0" algn="just">
              <a:lnSpc>
                <a:spcPct val="150000"/>
              </a:lnSpc>
              <a:buNone/>
            </a:pPr>
            <a:endParaRPr lang="fr-FR" sz="1000" dirty="0">
              <a:effectLst/>
              <a:ea typeface="Calibri" panose="020F0502020204030204" pitchFamily="34" charset="0"/>
              <a:cs typeface="Arial" panose="020B0604020202020204" pitchFamily="34" charset="0"/>
            </a:endParaRPr>
          </a:p>
          <a:p>
            <a:pPr marL="457200" algn="just">
              <a:lnSpc>
                <a:spcPct val="110000"/>
              </a:lnSpc>
            </a:pPr>
            <a:r>
              <a:rPr lang="fr-FR" sz="2000" dirty="0">
                <a:effectLst/>
                <a:ea typeface="Calibri" panose="020F0502020204030204" pitchFamily="34" charset="0"/>
                <a:cs typeface="Aharoni" panose="02010803020104030203" pitchFamily="2" charset="-79"/>
              </a:rPr>
              <a:t>la grande propriété foncière, qui dominait sous les Bourbons. Et qui tirait son revenu de la terre bien évidemment (la rente). Ces deux classes s’opposent au départ politiquement : légitimistes vs orléanistes. </a:t>
            </a:r>
          </a:p>
          <a:p>
            <a:pPr marL="173736" indent="0" algn="just">
              <a:lnSpc>
                <a:spcPct val="150000"/>
              </a:lnSpc>
              <a:buNone/>
            </a:pPr>
            <a:endParaRPr lang="fr-FR" sz="1000" dirty="0">
              <a:effectLst/>
              <a:ea typeface="Calibri" panose="020F0502020204030204" pitchFamily="34" charset="0"/>
              <a:cs typeface="Aharoni" panose="02010803020104030203" pitchFamily="2" charset="-79"/>
            </a:endParaRPr>
          </a:p>
          <a:p>
            <a:pPr marL="457200" algn="just"/>
            <a:r>
              <a:rPr lang="fr-FR" sz="2000" dirty="0">
                <a:effectLst/>
                <a:ea typeface="Calibri" panose="020F0502020204030204" pitchFamily="34" charset="0"/>
                <a:cs typeface="Aharoni" panose="02010803020104030203" pitchFamily="2" charset="-79"/>
              </a:rPr>
              <a:t>La bourgeoisie industrielle, qui constitue l’opposition officielle sous Louis-Philippe et qui va s’allier avec la classe ouvrière parisienne pour renverser la monarchie en février 1848.</a:t>
            </a:r>
            <a:endParaRPr lang="fr-FR" sz="2000" dirty="0">
              <a:effectLst/>
              <a:ea typeface="Calibri" panose="020F0502020204030204" pitchFamily="34" charset="0"/>
              <a:cs typeface="Arial" panose="020B0604020202020204" pitchFamily="34" charset="0"/>
            </a:endParaRPr>
          </a:p>
          <a:p>
            <a:endParaRPr lang="fr-FR" dirty="0"/>
          </a:p>
        </p:txBody>
      </p:sp>
      <p:pic>
        <p:nvPicPr>
          <p:cNvPr id="5" name="Image 4" descr="Une image contenant texte, personne, extérieur, vieux&#10;&#10;Description générée automatiquement">
            <a:extLst>
              <a:ext uri="{FF2B5EF4-FFF2-40B4-BE49-F238E27FC236}">
                <a16:creationId xmlns:a16="http://schemas.microsoft.com/office/drawing/2014/main" id="{EC34E47A-3DFB-8F0D-4872-8F0C2344F34D}"/>
              </a:ext>
            </a:extLst>
          </p:cNvPr>
          <p:cNvPicPr>
            <a:picLocks noChangeAspect="1"/>
          </p:cNvPicPr>
          <p:nvPr/>
        </p:nvPicPr>
        <p:blipFill>
          <a:blip r:embed="rId2"/>
          <a:stretch>
            <a:fillRect/>
          </a:stretch>
        </p:blipFill>
        <p:spPr>
          <a:xfrm>
            <a:off x="3619499" y="5140036"/>
            <a:ext cx="3078183" cy="1367641"/>
          </a:xfrm>
          <a:prstGeom prst="rect">
            <a:avLst/>
          </a:prstGeom>
        </p:spPr>
      </p:pic>
    </p:spTree>
    <p:extLst>
      <p:ext uri="{BB962C8B-B14F-4D97-AF65-F5344CB8AC3E}">
        <p14:creationId xmlns:p14="http://schemas.microsoft.com/office/powerpoint/2010/main" val="23607274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0A8E8FC-91EF-77E9-AD0A-1AB1580E626C}"/>
              </a:ext>
            </a:extLst>
          </p:cNvPr>
          <p:cNvSpPr>
            <a:spLocks noGrp="1"/>
          </p:cNvSpPr>
          <p:nvPr>
            <p:ph idx="1"/>
          </p:nvPr>
        </p:nvSpPr>
        <p:spPr>
          <a:xfrm>
            <a:off x="1483109" y="237507"/>
            <a:ext cx="4513930" cy="6460176"/>
          </a:xfrm>
        </p:spPr>
        <p:txBody>
          <a:bodyPr>
            <a:normAutofit fontScale="40000" lnSpcReduction="20000"/>
          </a:bodyPr>
          <a:lstStyle/>
          <a:p>
            <a:pPr marL="457200" algn="just">
              <a:lnSpc>
                <a:spcPct val="150000"/>
              </a:lnSpc>
            </a:pPr>
            <a:r>
              <a:rPr lang="fr-FR" sz="4200" b="1" dirty="0">
                <a:effectLst/>
                <a:ea typeface="Calibri" panose="020F0502020204030204" pitchFamily="34" charset="0"/>
                <a:cs typeface="Aharoni" panose="02010803020104030203" pitchFamily="2" charset="-79"/>
              </a:rPr>
              <a:t>La petite bourgeoisie</a:t>
            </a:r>
            <a:r>
              <a:rPr lang="fr-FR" sz="4200" dirty="0">
                <a:effectLst/>
                <a:ea typeface="Calibri" panose="020F0502020204030204" pitchFamily="34" charset="0"/>
                <a:cs typeface="Aharoni" panose="02010803020104030203" pitchFamily="2" charset="-79"/>
              </a:rPr>
              <a:t>. Elle est formée par des artisans et des commerçants. </a:t>
            </a:r>
          </a:p>
          <a:p>
            <a:pPr marL="173736" indent="0" algn="just">
              <a:lnSpc>
                <a:spcPct val="150000"/>
              </a:lnSpc>
              <a:buNone/>
            </a:pPr>
            <a:endParaRPr lang="fr-FR" sz="4200" dirty="0">
              <a:effectLst/>
              <a:ea typeface="Calibri" panose="020F0502020204030204" pitchFamily="34" charset="0"/>
              <a:cs typeface="Arial" panose="020B0604020202020204" pitchFamily="34" charset="0"/>
            </a:endParaRPr>
          </a:p>
          <a:p>
            <a:pPr marL="457200" algn="just">
              <a:lnSpc>
                <a:spcPct val="150000"/>
              </a:lnSpc>
            </a:pPr>
            <a:r>
              <a:rPr lang="fr-FR" sz="4200" b="1" dirty="0">
                <a:effectLst/>
                <a:ea typeface="Calibri" panose="020F0502020204030204" pitchFamily="34" charset="0"/>
                <a:cs typeface="Aharoni" panose="02010803020104030203" pitchFamily="2" charset="-79"/>
              </a:rPr>
              <a:t>La classe ouvrière</a:t>
            </a:r>
            <a:r>
              <a:rPr lang="fr-FR" sz="4200" dirty="0">
                <a:effectLst/>
                <a:ea typeface="Calibri" panose="020F0502020204030204" pitchFamily="34" charset="0"/>
                <a:cs typeface="Aharoni" panose="02010803020104030203" pitchFamily="2" charset="-79"/>
              </a:rPr>
              <a:t>, qui est salariée par la bourgeoisie industrielle. Elle manque d’une organisation politique, et par conséquent est écartée du pouvoir en juin 1848. </a:t>
            </a:r>
          </a:p>
          <a:p>
            <a:pPr marL="173736" indent="0" algn="just">
              <a:lnSpc>
                <a:spcPct val="150000"/>
              </a:lnSpc>
              <a:buNone/>
            </a:pPr>
            <a:r>
              <a:rPr lang="fr-FR" sz="4200" dirty="0">
                <a:effectLst/>
                <a:ea typeface="Calibri" panose="020F0502020204030204" pitchFamily="34" charset="0"/>
                <a:cs typeface="Aharoni" panose="02010803020104030203" pitchFamily="2" charset="-79"/>
              </a:rPr>
              <a:t>- La classe ouvrière, c’est aussi le prolétariat. Le prolétaire se définit, selon Engels, comme celui qui « n’a que ses deux bras, qui mange aujourd’hui ce qu’il a gagné hier ». </a:t>
            </a:r>
          </a:p>
          <a:p>
            <a:pPr marL="173736" indent="0" algn="just">
              <a:lnSpc>
                <a:spcPct val="150000"/>
              </a:lnSpc>
              <a:buNone/>
            </a:pPr>
            <a:r>
              <a:rPr lang="fr-FR" sz="4200" dirty="0">
                <a:effectLst/>
                <a:ea typeface="Calibri" panose="020F0502020204030204" pitchFamily="34" charset="0"/>
                <a:cs typeface="Aharoni" panose="02010803020104030203" pitchFamily="2" charset="-79"/>
              </a:rPr>
              <a:t>- Il y a là dans cette définition des éléments fondamentaux de la pensée marxiste sur le prolétariat : vente de la force de travail, salaire qui permet à peine de reconstituer celle-ci, car prélèvement de la plus-value et exploitation par le capitaliste.</a:t>
            </a:r>
            <a:endParaRPr lang="fr-FR" sz="4200" dirty="0">
              <a:effectLst/>
              <a:ea typeface="Calibri" panose="020F0502020204030204" pitchFamily="34" charset="0"/>
              <a:cs typeface="Arial" panose="020B0604020202020204" pitchFamily="34" charset="0"/>
            </a:endParaRPr>
          </a:p>
          <a:p>
            <a:endParaRPr lang="fr-FR" dirty="0"/>
          </a:p>
        </p:txBody>
      </p:sp>
      <p:pic>
        <p:nvPicPr>
          <p:cNvPr id="5" name="Image 4">
            <a:extLst>
              <a:ext uri="{FF2B5EF4-FFF2-40B4-BE49-F238E27FC236}">
                <a16:creationId xmlns:a16="http://schemas.microsoft.com/office/drawing/2014/main" id="{11D9390F-76E5-61BB-474D-1DCDA4021DD8}"/>
              </a:ext>
            </a:extLst>
          </p:cNvPr>
          <p:cNvPicPr>
            <a:picLocks noChangeAspect="1"/>
          </p:cNvPicPr>
          <p:nvPr/>
        </p:nvPicPr>
        <p:blipFill>
          <a:blip r:embed="rId2"/>
          <a:stretch>
            <a:fillRect/>
          </a:stretch>
        </p:blipFill>
        <p:spPr>
          <a:xfrm>
            <a:off x="6702247" y="2204687"/>
            <a:ext cx="1917288" cy="2996705"/>
          </a:xfrm>
          <a:prstGeom prst="rect">
            <a:avLst/>
          </a:prstGeom>
        </p:spPr>
      </p:pic>
    </p:spTree>
    <p:extLst>
      <p:ext uri="{BB962C8B-B14F-4D97-AF65-F5344CB8AC3E}">
        <p14:creationId xmlns:p14="http://schemas.microsoft.com/office/powerpoint/2010/main" val="3601512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058ADEE-A493-2FBE-D253-969B34ABA10F}"/>
              </a:ext>
            </a:extLst>
          </p:cNvPr>
          <p:cNvSpPr>
            <a:spLocks noGrp="1"/>
          </p:cNvSpPr>
          <p:nvPr>
            <p:ph idx="1"/>
          </p:nvPr>
        </p:nvSpPr>
        <p:spPr>
          <a:xfrm>
            <a:off x="1435608" y="534390"/>
            <a:ext cx="7498080" cy="5714010"/>
          </a:xfrm>
        </p:spPr>
        <p:txBody>
          <a:bodyPr>
            <a:normAutofit fontScale="62500" lnSpcReduction="20000"/>
          </a:bodyPr>
          <a:lstStyle/>
          <a:p>
            <a:pPr marL="457200" algn="just">
              <a:lnSpc>
                <a:spcPct val="150000"/>
              </a:lnSpc>
            </a:pPr>
            <a:r>
              <a:rPr lang="fr-FR" sz="3200" dirty="0">
                <a:effectLst/>
                <a:ea typeface="Calibri" panose="020F0502020204030204" pitchFamily="34" charset="0"/>
                <a:cs typeface="Aharoni" panose="02010803020104030203" pitchFamily="2" charset="-79"/>
              </a:rPr>
              <a:t>Le </a:t>
            </a:r>
            <a:r>
              <a:rPr lang="fr-FR" sz="3200" b="1" dirty="0">
                <a:effectLst/>
                <a:ea typeface="Calibri" panose="020F0502020204030204" pitchFamily="34" charset="0"/>
                <a:cs typeface="Aharoni" panose="02010803020104030203" pitchFamily="2" charset="-79"/>
              </a:rPr>
              <a:t>lumpenprolétariat</a:t>
            </a:r>
            <a:r>
              <a:rPr lang="fr-FR" sz="3200" dirty="0">
                <a:effectLst/>
                <a:ea typeface="Calibri" panose="020F0502020204030204" pitchFamily="34" charset="0"/>
                <a:cs typeface="Aharoni" panose="02010803020104030203" pitchFamily="2" charset="-79"/>
              </a:rPr>
              <a:t> est une sorte de sous-prolétariat. Une « armée de réserve » pour reprendre une expression employée par Marx et qui est le fruit de l’exode rural ou qui est produit par l’exclusion des ouvriers d’une part de l’industrie du fait du machinisme. </a:t>
            </a:r>
          </a:p>
          <a:p>
            <a:pPr marL="173736" indent="0" algn="just">
              <a:lnSpc>
                <a:spcPct val="150000"/>
              </a:lnSpc>
              <a:buNone/>
            </a:pPr>
            <a:endParaRPr lang="fr-FR" sz="3200" dirty="0">
              <a:effectLst/>
              <a:ea typeface="Calibri" panose="020F0502020204030204" pitchFamily="34" charset="0"/>
              <a:cs typeface="Aharoni" panose="02010803020104030203" pitchFamily="2" charset="-79"/>
            </a:endParaRPr>
          </a:p>
          <a:p>
            <a:pPr marL="457200" algn="just">
              <a:lnSpc>
                <a:spcPct val="150000"/>
              </a:lnSpc>
            </a:pPr>
            <a:r>
              <a:rPr lang="fr-FR" sz="3200" dirty="0">
                <a:effectLst/>
                <a:ea typeface="Calibri" panose="020F0502020204030204" pitchFamily="34" charset="0"/>
                <a:cs typeface="Aharoni" panose="02010803020104030203" pitchFamily="2" charset="-79"/>
              </a:rPr>
              <a:t> La paysannerie, dite paysannerie parcellaire dont la description est restée très célèbre. Ce sont des individus qui partagent les mêmes conditions de vie, mais qui sont dispersés, peu organisés politiquement, sans ennemi ou adversaire clairement désigné. Incapable de défendre ses intérêts, elle doit se faire représenter, et LNB saura capter ses suffrages pour s’offrir une légitimité.</a:t>
            </a:r>
            <a:endParaRPr lang="fr-FR" sz="3200" dirty="0">
              <a:effectLst/>
              <a:ea typeface="Calibri" panose="020F050202020403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29458867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4AFC0C3-29A8-8EE6-09CD-6DFD8C5D2135}"/>
              </a:ext>
            </a:extLst>
          </p:cNvPr>
          <p:cNvSpPr>
            <a:spLocks noGrp="1"/>
          </p:cNvSpPr>
          <p:nvPr>
            <p:ph idx="1"/>
          </p:nvPr>
        </p:nvSpPr>
        <p:spPr>
          <a:xfrm>
            <a:off x="1435608" y="403761"/>
            <a:ext cx="7498080" cy="5844639"/>
          </a:xfrm>
        </p:spPr>
        <p:txBody>
          <a:bodyPr>
            <a:normAutofit fontScale="92500" lnSpcReduction="20000"/>
          </a:bodyPr>
          <a:lstStyle/>
          <a:p>
            <a:pPr marL="82296" indent="0">
              <a:buNone/>
            </a:pPr>
            <a:r>
              <a:rPr lang="fr-FR" dirty="0"/>
              <a:t>3.2 Marx modélisateur des classes sociales</a:t>
            </a:r>
          </a:p>
          <a:p>
            <a:pPr marL="82296" indent="0">
              <a:buNone/>
            </a:pPr>
            <a:endParaRPr lang="fr-FR" sz="2400" dirty="0"/>
          </a:p>
          <a:p>
            <a:r>
              <a:rPr lang="fr-FR" sz="2400" dirty="0"/>
              <a:t>Théorie économique classique des classes sociales reprise par Marx</a:t>
            </a:r>
          </a:p>
          <a:p>
            <a:pPr marL="82296" indent="0">
              <a:buNone/>
            </a:pPr>
            <a:endParaRPr lang="fr-FR" sz="2400" dirty="0"/>
          </a:p>
          <a:p>
            <a:pPr marL="82296" indent="0">
              <a:buNone/>
            </a:pPr>
            <a:endParaRPr lang="fr-FR" sz="2400" dirty="0"/>
          </a:p>
          <a:p>
            <a:pPr marL="82296" indent="0">
              <a:buNone/>
            </a:pPr>
            <a:endParaRPr lang="fr-FR" sz="2400" dirty="0"/>
          </a:p>
          <a:p>
            <a:pPr marL="82296" indent="0">
              <a:buNone/>
            </a:pPr>
            <a:endParaRPr lang="fr-FR" sz="2400" dirty="0"/>
          </a:p>
          <a:p>
            <a:pPr marL="82296" indent="0">
              <a:buNone/>
            </a:pPr>
            <a:endParaRPr lang="fr-FR" sz="2400" dirty="0"/>
          </a:p>
          <a:p>
            <a:pPr marL="82296" indent="0">
              <a:buNone/>
            </a:pPr>
            <a:endParaRPr lang="fr-FR" sz="2400" dirty="0"/>
          </a:p>
          <a:p>
            <a:r>
              <a:rPr lang="fr-FR" sz="2400" dirty="0"/>
              <a:t>Analyse marxiste insère les classes dans les rapports de production, donc dans des rapports de classe et d’exploitation.</a:t>
            </a:r>
          </a:p>
          <a:p>
            <a:pPr marL="82296" indent="0">
              <a:buNone/>
            </a:pPr>
            <a:endParaRPr lang="fr-FR" sz="2400" dirty="0"/>
          </a:p>
          <a:p>
            <a:r>
              <a:rPr lang="fr-FR" sz="2400" dirty="0"/>
              <a:t>Les prolétaires vendent leur force de travail (contre un salaire) aux capitalistes dans un rapport d’exploitation, avec extorsion de la plus-value.</a:t>
            </a:r>
          </a:p>
          <a:p>
            <a:pPr marL="82296" indent="0">
              <a:buNone/>
            </a:pPr>
            <a:endParaRPr lang="fr-FR" dirty="0"/>
          </a:p>
        </p:txBody>
      </p:sp>
      <p:graphicFrame>
        <p:nvGraphicFramePr>
          <p:cNvPr id="5" name="Tableau 4">
            <a:extLst>
              <a:ext uri="{FF2B5EF4-FFF2-40B4-BE49-F238E27FC236}">
                <a16:creationId xmlns:a16="http://schemas.microsoft.com/office/drawing/2014/main" id="{12FBD0F8-AD47-CB6A-A0D6-62EB5D90A1FD}"/>
              </a:ext>
            </a:extLst>
          </p:cNvPr>
          <p:cNvGraphicFramePr>
            <a:graphicFrameLocks noGrp="1"/>
          </p:cNvGraphicFramePr>
          <p:nvPr>
            <p:extLst>
              <p:ext uri="{D42A27DB-BD31-4B8C-83A1-F6EECF244321}">
                <p14:modId xmlns:p14="http://schemas.microsoft.com/office/powerpoint/2010/main" val="3863557770"/>
              </p:ext>
            </p:extLst>
          </p:nvPr>
        </p:nvGraphicFramePr>
        <p:xfrm>
          <a:off x="2307463" y="1828799"/>
          <a:ext cx="5754370" cy="1721924"/>
        </p:xfrm>
        <a:graphic>
          <a:graphicData uri="http://schemas.openxmlformats.org/drawingml/2006/table">
            <a:tbl>
              <a:tblPr firstRow="1" firstCol="1" bandRow="1">
                <a:tableStyleId>{5C22544A-7EE6-4342-B048-85BDC9FD1C3A}</a:tableStyleId>
              </a:tblPr>
              <a:tblGrid>
                <a:gridCol w="1917700">
                  <a:extLst>
                    <a:ext uri="{9D8B030D-6E8A-4147-A177-3AD203B41FA5}">
                      <a16:colId xmlns:a16="http://schemas.microsoft.com/office/drawing/2014/main" val="1495663996"/>
                    </a:ext>
                  </a:extLst>
                </a:gridCol>
                <a:gridCol w="1918335">
                  <a:extLst>
                    <a:ext uri="{9D8B030D-6E8A-4147-A177-3AD203B41FA5}">
                      <a16:colId xmlns:a16="http://schemas.microsoft.com/office/drawing/2014/main" val="4225256765"/>
                    </a:ext>
                  </a:extLst>
                </a:gridCol>
                <a:gridCol w="1918335">
                  <a:extLst>
                    <a:ext uri="{9D8B030D-6E8A-4147-A177-3AD203B41FA5}">
                      <a16:colId xmlns:a16="http://schemas.microsoft.com/office/drawing/2014/main" val="1999986262"/>
                    </a:ext>
                  </a:extLst>
                </a:gridCol>
              </a:tblGrid>
              <a:tr h="430481">
                <a:tc>
                  <a:txBody>
                    <a:bodyPr/>
                    <a:lstStyle/>
                    <a:p>
                      <a:r>
                        <a:rPr lang="fr-FR" sz="1200">
                          <a:effectLst/>
                        </a:rPr>
                        <a:t>Classe sociale</a:t>
                      </a:r>
                      <a:endParaRPr lang="fr-FR"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fr-FR" sz="1200">
                          <a:effectLst/>
                        </a:rPr>
                        <a:t>Source du revenu</a:t>
                      </a:r>
                      <a:endParaRPr lang="fr-FR"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fr-FR" sz="1200">
                          <a:effectLst/>
                        </a:rPr>
                        <a:t>Type de revenu</a:t>
                      </a:r>
                      <a:endParaRPr lang="fr-FR"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03514507"/>
                  </a:ext>
                </a:extLst>
              </a:tr>
              <a:tr h="430481">
                <a:tc>
                  <a:txBody>
                    <a:bodyPr/>
                    <a:lstStyle/>
                    <a:p>
                      <a:r>
                        <a:rPr lang="fr-FR" sz="1200">
                          <a:effectLst/>
                        </a:rPr>
                        <a:t>Prolétariat</a:t>
                      </a:r>
                      <a:endParaRPr lang="fr-FR"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fr-FR" sz="1200">
                          <a:effectLst/>
                        </a:rPr>
                        <a:t>Force de travail</a:t>
                      </a:r>
                      <a:endParaRPr lang="fr-FR"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fr-FR" sz="1200">
                          <a:effectLst/>
                        </a:rPr>
                        <a:t>Salaire</a:t>
                      </a:r>
                      <a:endParaRPr lang="fr-FR"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26700678"/>
                  </a:ext>
                </a:extLst>
              </a:tr>
              <a:tr h="430481">
                <a:tc>
                  <a:txBody>
                    <a:bodyPr/>
                    <a:lstStyle/>
                    <a:p>
                      <a:r>
                        <a:rPr lang="fr-FR" sz="1200">
                          <a:effectLst/>
                        </a:rPr>
                        <a:t>Capitalistes</a:t>
                      </a:r>
                      <a:endParaRPr lang="fr-FR"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fr-FR" sz="1200">
                          <a:effectLst/>
                        </a:rPr>
                        <a:t>Capital</a:t>
                      </a:r>
                      <a:endParaRPr lang="fr-FR"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fr-FR" sz="1200">
                          <a:effectLst/>
                        </a:rPr>
                        <a:t>Profit</a:t>
                      </a:r>
                      <a:endParaRPr lang="fr-FR"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675972726"/>
                  </a:ext>
                </a:extLst>
              </a:tr>
              <a:tr h="430481">
                <a:tc>
                  <a:txBody>
                    <a:bodyPr/>
                    <a:lstStyle/>
                    <a:p>
                      <a:r>
                        <a:rPr lang="fr-FR" sz="1200">
                          <a:effectLst/>
                        </a:rPr>
                        <a:t>Propriétaires fonciers</a:t>
                      </a:r>
                      <a:endParaRPr lang="fr-FR"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fr-FR" sz="1200">
                          <a:effectLst/>
                        </a:rPr>
                        <a:t>Terre</a:t>
                      </a:r>
                      <a:endParaRPr lang="fr-FR"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fr-FR" sz="1200" dirty="0">
                          <a:effectLst/>
                        </a:rPr>
                        <a:t>Rente</a:t>
                      </a:r>
                      <a:endParaRPr lang="fr-FR"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262276465"/>
                  </a:ext>
                </a:extLst>
              </a:tr>
            </a:tbl>
          </a:graphicData>
        </a:graphic>
      </p:graphicFrame>
    </p:spTree>
    <p:extLst>
      <p:ext uri="{BB962C8B-B14F-4D97-AF65-F5344CB8AC3E}">
        <p14:creationId xmlns:p14="http://schemas.microsoft.com/office/powerpoint/2010/main" val="22927470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B031737-9EB4-BF5A-5E46-FE6619E5D466}"/>
              </a:ext>
            </a:extLst>
          </p:cNvPr>
          <p:cNvSpPr>
            <a:spLocks noGrp="1"/>
          </p:cNvSpPr>
          <p:nvPr>
            <p:ph idx="1"/>
          </p:nvPr>
        </p:nvSpPr>
        <p:spPr>
          <a:xfrm>
            <a:off x="1435608" y="486888"/>
            <a:ext cx="7498080" cy="5761512"/>
          </a:xfrm>
        </p:spPr>
        <p:txBody>
          <a:bodyPr>
            <a:normAutofit fontScale="77500" lnSpcReduction="20000"/>
          </a:bodyPr>
          <a:lstStyle/>
          <a:p>
            <a:r>
              <a:rPr lang="fr-FR" sz="2800" dirty="0"/>
              <a:t>Une classe sociale réunit des individus qui partagent la même position dans la sphère de production, et par suite les mêmes conditions matérielles d’existence, les mêmes pratiques sociales, les mêmes conceptions du monde. </a:t>
            </a:r>
          </a:p>
          <a:p>
            <a:pPr marL="82296" indent="0">
              <a:buNone/>
            </a:pPr>
            <a:r>
              <a:rPr lang="fr-FR" sz="2800" dirty="0"/>
              <a:t>➔ mais ça ne suffit pas à faire une classe sociale au sens fort de Marx : classe en soi/classe pour soi</a:t>
            </a:r>
          </a:p>
          <a:p>
            <a:endParaRPr lang="fr-FR" sz="2800" dirty="0"/>
          </a:p>
          <a:p>
            <a:r>
              <a:rPr lang="fr-FR" sz="2800" dirty="0"/>
              <a:t>Une classe se définit dans un rapport de classe : </a:t>
            </a:r>
            <a:r>
              <a:rPr lang="fr-FR" sz="2800" dirty="0">
                <a:effectLst/>
                <a:ea typeface="Calibri" panose="020F0502020204030204" pitchFamily="34" charset="0"/>
                <a:cs typeface="Aharoni" panose="02010803020104030203" pitchFamily="2" charset="-79"/>
              </a:rPr>
              <a:t> « Les individus isolés ne forment une classe que pour autant qu’ils doivent mener une lutte commune contre une autre classe » (L’idéologie allemande)</a:t>
            </a:r>
            <a:r>
              <a:rPr lang="fr-FR" sz="2800" dirty="0">
                <a:effectLst/>
              </a:rPr>
              <a:t> </a:t>
            </a:r>
          </a:p>
          <a:p>
            <a:endParaRPr lang="fr-FR" sz="2800" dirty="0"/>
          </a:p>
          <a:p>
            <a:r>
              <a:rPr lang="fr-FR" sz="2800" dirty="0">
                <a:effectLst/>
              </a:rPr>
              <a:t>Ce rapport de classe est aussi à l’origine de la conscience de classe qui se forge dans la lutte des classes et qui unifie celle-ci. </a:t>
            </a:r>
          </a:p>
          <a:p>
            <a:endParaRPr lang="fr-FR" sz="2800" dirty="0"/>
          </a:p>
          <a:p>
            <a:r>
              <a:rPr lang="fr-FR" sz="2800" dirty="0">
                <a:effectLst/>
              </a:rPr>
              <a:t>Une telle classe consciente d’elle-même se dote alors d’une organisation politique qui défend ses intérêts.</a:t>
            </a:r>
          </a:p>
          <a:p>
            <a:endParaRPr lang="fr-FR" sz="2800" dirty="0"/>
          </a:p>
          <a:p>
            <a:endParaRPr lang="fr-FR" sz="2800" dirty="0"/>
          </a:p>
          <a:p>
            <a:endParaRPr lang="fr-FR" sz="2000" dirty="0"/>
          </a:p>
        </p:txBody>
      </p:sp>
    </p:spTree>
    <p:extLst>
      <p:ext uri="{BB962C8B-B14F-4D97-AF65-F5344CB8AC3E}">
        <p14:creationId xmlns:p14="http://schemas.microsoft.com/office/powerpoint/2010/main" val="37050480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504EA25-3EB3-7239-A64A-EC8FF6FEBD76}"/>
              </a:ext>
            </a:extLst>
          </p:cNvPr>
          <p:cNvSpPr>
            <a:spLocks noGrp="1"/>
          </p:cNvSpPr>
          <p:nvPr>
            <p:ph idx="1"/>
          </p:nvPr>
        </p:nvSpPr>
        <p:spPr>
          <a:xfrm>
            <a:off x="1459359" y="463137"/>
            <a:ext cx="7498080" cy="2291937"/>
          </a:xfrm>
        </p:spPr>
        <p:txBody>
          <a:bodyPr>
            <a:normAutofit fontScale="62500" lnSpcReduction="20000"/>
          </a:bodyPr>
          <a:lstStyle/>
          <a:p>
            <a:r>
              <a:rPr lang="fr-FR" dirty="0"/>
              <a:t>La bourgeoisie comme classe pour soi (jusqu’à aujourd’hui…)</a:t>
            </a:r>
          </a:p>
          <a:p>
            <a:endParaRPr lang="fr-FR" dirty="0"/>
          </a:p>
          <a:p>
            <a:r>
              <a:rPr lang="fr-FR" dirty="0"/>
              <a:t>Le cas du prolétariat qui se constitue comme classe sociale (rôle des organisations politiques)</a:t>
            </a:r>
          </a:p>
          <a:p>
            <a:endParaRPr lang="fr-FR" dirty="0"/>
          </a:p>
          <a:p>
            <a:r>
              <a:rPr lang="fr-FR" dirty="0"/>
              <a:t>La paysannerie est une quasi-classe qui soutient Bonaparte : comme un sac de pommes de terre…</a:t>
            </a:r>
          </a:p>
        </p:txBody>
      </p:sp>
      <p:pic>
        <p:nvPicPr>
          <p:cNvPr id="5" name="Image 4" descr="Une image contenant texte, livre&#10;&#10;Description générée automatiquement">
            <a:extLst>
              <a:ext uri="{FF2B5EF4-FFF2-40B4-BE49-F238E27FC236}">
                <a16:creationId xmlns:a16="http://schemas.microsoft.com/office/drawing/2014/main" id="{8A1FB637-F7B6-CE3D-0868-79ACA49E531E}"/>
              </a:ext>
            </a:extLst>
          </p:cNvPr>
          <p:cNvPicPr>
            <a:picLocks noChangeAspect="1"/>
          </p:cNvPicPr>
          <p:nvPr/>
        </p:nvPicPr>
        <p:blipFill>
          <a:blip r:embed="rId2"/>
          <a:stretch>
            <a:fillRect/>
          </a:stretch>
        </p:blipFill>
        <p:spPr>
          <a:xfrm>
            <a:off x="3538847" y="2755074"/>
            <a:ext cx="3012374" cy="3359976"/>
          </a:xfrm>
          <a:prstGeom prst="rect">
            <a:avLst/>
          </a:prstGeom>
        </p:spPr>
      </p:pic>
    </p:spTree>
    <p:extLst>
      <p:ext uri="{BB962C8B-B14F-4D97-AF65-F5344CB8AC3E}">
        <p14:creationId xmlns:p14="http://schemas.microsoft.com/office/powerpoint/2010/main" val="16912941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A2E7EF0-C4DB-77A3-3248-2D67213C80F9}"/>
              </a:ext>
            </a:extLst>
          </p:cNvPr>
          <p:cNvSpPr>
            <a:spLocks noGrp="1"/>
          </p:cNvSpPr>
          <p:nvPr>
            <p:ph idx="1"/>
          </p:nvPr>
        </p:nvSpPr>
        <p:spPr>
          <a:xfrm>
            <a:off x="1435608" y="534390"/>
            <a:ext cx="7498080" cy="5714010"/>
          </a:xfrm>
        </p:spPr>
        <p:txBody>
          <a:bodyPr>
            <a:normAutofit fontScale="77500" lnSpcReduction="20000"/>
          </a:bodyPr>
          <a:lstStyle/>
          <a:p>
            <a:pPr marL="82296" indent="0">
              <a:buNone/>
            </a:pPr>
            <a:r>
              <a:rPr lang="fr-FR" sz="3600" b="1" dirty="0"/>
              <a:t>3.3 La thèse de la polarisation</a:t>
            </a:r>
          </a:p>
          <a:p>
            <a:r>
              <a:rPr lang="fr-FR" dirty="0"/>
              <a:t>Dans le mode de production capitaliste, le conflit fondamental oppose les capitalistes aux prolétaires.</a:t>
            </a:r>
          </a:p>
          <a:p>
            <a:endParaRPr lang="fr-FR" dirty="0"/>
          </a:p>
          <a:p>
            <a:r>
              <a:rPr lang="fr-FR"/>
              <a:t>Les autres</a:t>
            </a:r>
          </a:p>
          <a:p>
            <a:r>
              <a:rPr lang="fr-FR"/>
              <a:t> </a:t>
            </a:r>
            <a:r>
              <a:rPr lang="fr-FR" dirty="0"/>
              <a:t>classes et fractions de classe vont se fondre dans un de ces deux groupes.</a:t>
            </a:r>
          </a:p>
          <a:p>
            <a:endParaRPr lang="fr-FR" dirty="0"/>
          </a:p>
          <a:p>
            <a:r>
              <a:rPr lang="fr-FR" dirty="0"/>
              <a:t>Thèse de la polarisation. S’ajoute à cela la thèse de la paupérisation, relative ou absolue, des prolétaires.</a:t>
            </a:r>
          </a:p>
          <a:p>
            <a:endParaRPr lang="fr-FR" dirty="0"/>
          </a:p>
          <a:p>
            <a:r>
              <a:rPr lang="fr-FR" dirty="0"/>
              <a:t>L’accroissement de la polarisation et de la paupérisation doit aboutir au renversement du règle de la bourgeoisie et à l’avènement du communisme, en passant par la dictature du prolétariat, seul représentant d’un véritable intérêt universel.</a:t>
            </a:r>
          </a:p>
        </p:txBody>
      </p:sp>
    </p:spTree>
    <p:extLst>
      <p:ext uri="{BB962C8B-B14F-4D97-AF65-F5344CB8AC3E}">
        <p14:creationId xmlns:p14="http://schemas.microsoft.com/office/powerpoint/2010/main" val="2919688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605AAC-B7FD-B917-895A-0959E9EF26EB}"/>
              </a:ext>
            </a:extLst>
          </p:cNvPr>
          <p:cNvSpPr>
            <a:spLocks noGrp="1"/>
          </p:cNvSpPr>
          <p:nvPr>
            <p:ph type="title"/>
          </p:nvPr>
        </p:nvSpPr>
        <p:spPr/>
        <p:txBody>
          <a:bodyPr/>
          <a:lstStyle/>
          <a:p>
            <a:r>
              <a:rPr lang="fr-FR" dirty="0"/>
              <a:t>Introduction</a:t>
            </a:r>
          </a:p>
        </p:txBody>
      </p:sp>
      <p:sp>
        <p:nvSpPr>
          <p:cNvPr id="3" name="Espace réservé du contenu 2">
            <a:extLst>
              <a:ext uri="{FF2B5EF4-FFF2-40B4-BE49-F238E27FC236}">
                <a16:creationId xmlns:a16="http://schemas.microsoft.com/office/drawing/2014/main" id="{44FF787B-84FA-F884-B907-37B77D6CB55B}"/>
              </a:ext>
            </a:extLst>
          </p:cNvPr>
          <p:cNvSpPr>
            <a:spLocks noGrp="1"/>
          </p:cNvSpPr>
          <p:nvPr>
            <p:ph idx="1"/>
          </p:nvPr>
        </p:nvSpPr>
        <p:spPr/>
        <p:txBody>
          <a:bodyPr>
            <a:normAutofit fontScale="92500" lnSpcReduction="20000"/>
          </a:bodyPr>
          <a:lstStyle/>
          <a:p>
            <a:r>
              <a:rPr lang="fr-FR" dirty="0"/>
              <a:t>Marx a avant tout été un penseur du capitalisme : il a produit une économie et une sociologie du capitalisme.</a:t>
            </a:r>
          </a:p>
          <a:p>
            <a:pPr marL="82296" indent="0">
              <a:buNone/>
            </a:pPr>
            <a:endParaRPr lang="fr-FR" dirty="0"/>
          </a:p>
          <a:p>
            <a:r>
              <a:rPr lang="fr-FR" dirty="0"/>
              <a:t>Il a produit une théorie (inachevée) des classes sociales et a insisté sur le rôle central du prolétariat (classe ouvrière).</a:t>
            </a:r>
          </a:p>
          <a:p>
            <a:pPr marL="82296" indent="0">
              <a:buNone/>
            </a:pPr>
            <a:endParaRPr lang="fr-FR" dirty="0"/>
          </a:p>
          <a:p>
            <a:r>
              <a:rPr lang="fr-FR" dirty="0"/>
              <a:t>D’autres notions centrales ont marqué l’histoire des sciences sociales : idéologie, aliénation, fausse conscience, exploitation, etc. </a:t>
            </a:r>
          </a:p>
        </p:txBody>
      </p:sp>
    </p:spTree>
    <p:extLst>
      <p:ext uri="{BB962C8B-B14F-4D97-AF65-F5344CB8AC3E}">
        <p14:creationId xmlns:p14="http://schemas.microsoft.com/office/powerpoint/2010/main" val="560647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4F6CBD-36B6-2DCD-FC84-4BEBD0A8EA4B}"/>
              </a:ext>
            </a:extLst>
          </p:cNvPr>
          <p:cNvSpPr>
            <a:spLocks noGrp="1"/>
          </p:cNvSpPr>
          <p:nvPr>
            <p:ph type="title"/>
          </p:nvPr>
        </p:nvSpPr>
        <p:spPr/>
        <p:txBody>
          <a:bodyPr/>
          <a:lstStyle/>
          <a:p>
            <a:r>
              <a:rPr lang="fr-FR" dirty="0"/>
              <a:t>Introduction</a:t>
            </a:r>
          </a:p>
        </p:txBody>
      </p:sp>
      <p:sp>
        <p:nvSpPr>
          <p:cNvPr id="3" name="Espace réservé du contenu 2">
            <a:extLst>
              <a:ext uri="{FF2B5EF4-FFF2-40B4-BE49-F238E27FC236}">
                <a16:creationId xmlns:a16="http://schemas.microsoft.com/office/drawing/2014/main" id="{68534445-5DB7-BA21-19E6-AB7944D0F108}"/>
              </a:ext>
            </a:extLst>
          </p:cNvPr>
          <p:cNvSpPr>
            <a:spLocks noGrp="1"/>
          </p:cNvSpPr>
          <p:nvPr>
            <p:ph idx="1"/>
          </p:nvPr>
        </p:nvSpPr>
        <p:spPr/>
        <p:txBody>
          <a:bodyPr>
            <a:normAutofit fontScale="77500" lnSpcReduction="20000"/>
          </a:bodyPr>
          <a:lstStyle/>
          <a:p>
            <a:r>
              <a:rPr lang="fr-FR" dirty="0"/>
              <a:t>Il a aussi développé une vision scientifique du développement historique : la succession des modes de production.</a:t>
            </a:r>
          </a:p>
          <a:p>
            <a:endParaRPr lang="fr-FR" dirty="0"/>
          </a:p>
          <a:p>
            <a:r>
              <a:rPr lang="fr-FR" dirty="0"/>
              <a:t>En son centre la notion de conflit et de contradiction (lutte des classes</a:t>
            </a:r>
            <a:r>
              <a:rPr lang="fr-FR"/>
              <a:t>; crises du capitalisme)</a:t>
            </a:r>
          </a:p>
          <a:p>
            <a:pPr marL="82296" indent="0">
              <a:buNone/>
            </a:pPr>
            <a:endParaRPr lang="fr-FR" dirty="0"/>
          </a:p>
          <a:p>
            <a:r>
              <a:rPr lang="fr-FR" dirty="0"/>
              <a:t>Mais sa vision déterministe de l’histoire s’est avérée fausse sur de nombreux plans :</a:t>
            </a:r>
          </a:p>
          <a:p>
            <a:pPr>
              <a:buFontTx/>
              <a:buChar char="-"/>
            </a:pPr>
            <a:r>
              <a:rPr lang="fr-FR" dirty="0"/>
              <a:t>sur la polarisation de la structure sociale</a:t>
            </a:r>
          </a:p>
          <a:p>
            <a:pPr>
              <a:buFontTx/>
              <a:buChar char="-"/>
            </a:pPr>
            <a:r>
              <a:rPr lang="fr-FR" dirty="0"/>
              <a:t>sur la paupérisation du prolétariat</a:t>
            </a:r>
          </a:p>
          <a:p>
            <a:pPr>
              <a:buFontTx/>
              <a:buChar char="-"/>
            </a:pPr>
            <a:r>
              <a:rPr lang="fr-FR" dirty="0"/>
              <a:t>sur l’avènement inéluctable du communisme</a:t>
            </a:r>
          </a:p>
          <a:p>
            <a:pPr>
              <a:buFontTx/>
              <a:buChar char="-"/>
            </a:pPr>
            <a:endParaRPr lang="fr-FR" dirty="0"/>
          </a:p>
        </p:txBody>
      </p:sp>
    </p:spTree>
    <p:extLst>
      <p:ext uri="{BB962C8B-B14F-4D97-AF65-F5344CB8AC3E}">
        <p14:creationId xmlns:p14="http://schemas.microsoft.com/office/powerpoint/2010/main" val="3237862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5AFA57-32FC-89FA-654C-F07134630ED4}"/>
              </a:ext>
            </a:extLst>
          </p:cNvPr>
          <p:cNvSpPr>
            <a:spLocks noGrp="1"/>
          </p:cNvSpPr>
          <p:nvPr>
            <p:ph type="title"/>
          </p:nvPr>
        </p:nvSpPr>
        <p:spPr/>
        <p:txBody>
          <a:bodyPr/>
          <a:lstStyle/>
          <a:p>
            <a:r>
              <a:rPr lang="fr-FR" dirty="0"/>
              <a:t>I. Karl Marx, militant et savant</a:t>
            </a:r>
          </a:p>
        </p:txBody>
      </p:sp>
      <p:sp>
        <p:nvSpPr>
          <p:cNvPr id="3" name="Espace réservé du contenu 2">
            <a:extLst>
              <a:ext uri="{FF2B5EF4-FFF2-40B4-BE49-F238E27FC236}">
                <a16:creationId xmlns:a16="http://schemas.microsoft.com/office/drawing/2014/main" id="{5CAA21E1-45F1-3918-8F5B-6F6B218C1526}"/>
              </a:ext>
            </a:extLst>
          </p:cNvPr>
          <p:cNvSpPr>
            <a:spLocks noGrp="1"/>
          </p:cNvSpPr>
          <p:nvPr>
            <p:ph idx="1"/>
          </p:nvPr>
        </p:nvSpPr>
        <p:spPr>
          <a:xfrm>
            <a:off x="1435608" y="1447800"/>
            <a:ext cx="5185216" cy="4800600"/>
          </a:xfrm>
        </p:spPr>
        <p:txBody>
          <a:bodyPr>
            <a:normAutofit fontScale="92500"/>
          </a:bodyPr>
          <a:lstStyle/>
          <a:p>
            <a:pPr marL="82296" indent="0">
              <a:buNone/>
            </a:pPr>
            <a:r>
              <a:rPr lang="fr-FR" b="1" dirty="0"/>
              <a:t>1.1 Éléments biographiques</a:t>
            </a:r>
          </a:p>
          <a:p>
            <a:pPr marL="82296" indent="0">
              <a:buNone/>
            </a:pPr>
            <a:endParaRPr lang="fr-FR" sz="800" dirty="0"/>
          </a:p>
          <a:p>
            <a:pPr>
              <a:buFont typeface="Arial" panose="020B0604020202020204" pitchFamily="34" charset="0"/>
              <a:buChar char="•"/>
            </a:pPr>
            <a:r>
              <a:rPr lang="fr-FR" sz="2400" dirty="0"/>
              <a:t>Naissance en 1818 à Trêves dans une famille bourgeoise juive convertie au protestantisme (père avocat)</a:t>
            </a:r>
          </a:p>
          <a:p>
            <a:pPr>
              <a:buFont typeface="Arial" panose="020B0604020202020204" pitchFamily="34" charset="0"/>
              <a:buChar char="•"/>
            </a:pPr>
            <a:endParaRPr lang="fr-FR" sz="2400" dirty="0"/>
          </a:p>
          <a:p>
            <a:pPr>
              <a:buFont typeface="Arial" panose="020B0604020202020204" pitchFamily="34" charset="0"/>
              <a:buChar char="•"/>
            </a:pPr>
            <a:r>
              <a:rPr lang="fr-FR" sz="2400" dirty="0"/>
              <a:t>Études de droit et de philosophie. Doctorat sur la philosophie grecque</a:t>
            </a:r>
          </a:p>
          <a:p>
            <a:pPr>
              <a:buFont typeface="Arial" panose="020B0604020202020204" pitchFamily="34" charset="0"/>
              <a:buChar char="•"/>
            </a:pPr>
            <a:endParaRPr lang="fr-FR" sz="2400" dirty="0"/>
          </a:p>
          <a:p>
            <a:pPr>
              <a:buFont typeface="Arial" panose="020B0604020202020204" pitchFamily="34" charset="0"/>
              <a:buChar char="•"/>
            </a:pPr>
            <a:r>
              <a:rPr lang="fr-FR" sz="2400" dirty="0"/>
              <a:t>Fait partie des jeunes hégéliens (Hegel, 1770-1831, philosophe allemand dominant du début du 19è siècle)</a:t>
            </a:r>
          </a:p>
          <a:p>
            <a:pPr marL="82296" indent="0">
              <a:buNone/>
            </a:pPr>
            <a:endParaRPr lang="fr-FR" dirty="0"/>
          </a:p>
        </p:txBody>
      </p:sp>
      <p:pic>
        <p:nvPicPr>
          <p:cNvPr id="5" name="Image 4" descr="Une image contenant texte&#10;&#10;Description générée automatiquement">
            <a:extLst>
              <a:ext uri="{FF2B5EF4-FFF2-40B4-BE49-F238E27FC236}">
                <a16:creationId xmlns:a16="http://schemas.microsoft.com/office/drawing/2014/main" id="{7DF5C108-0807-064D-6A8C-2F19032ABA92}"/>
              </a:ext>
            </a:extLst>
          </p:cNvPr>
          <p:cNvPicPr>
            <a:picLocks noChangeAspect="1"/>
          </p:cNvPicPr>
          <p:nvPr/>
        </p:nvPicPr>
        <p:blipFill>
          <a:blip r:embed="rId2"/>
          <a:stretch>
            <a:fillRect/>
          </a:stretch>
        </p:blipFill>
        <p:spPr>
          <a:xfrm>
            <a:off x="7135518" y="2223156"/>
            <a:ext cx="1595595" cy="2156444"/>
          </a:xfrm>
          <a:prstGeom prst="rect">
            <a:avLst/>
          </a:prstGeom>
        </p:spPr>
      </p:pic>
      <p:sp>
        <p:nvSpPr>
          <p:cNvPr id="6" name="ZoneTexte 5">
            <a:extLst>
              <a:ext uri="{FF2B5EF4-FFF2-40B4-BE49-F238E27FC236}">
                <a16:creationId xmlns:a16="http://schemas.microsoft.com/office/drawing/2014/main" id="{7CDB046D-9155-7133-3AC9-56A4A45E6A4C}"/>
              </a:ext>
            </a:extLst>
          </p:cNvPr>
          <p:cNvSpPr txBox="1"/>
          <p:nvPr/>
        </p:nvSpPr>
        <p:spPr>
          <a:xfrm>
            <a:off x="7315198" y="4379600"/>
            <a:ext cx="1236236" cy="369332"/>
          </a:xfrm>
          <a:prstGeom prst="rect">
            <a:avLst/>
          </a:prstGeom>
          <a:noFill/>
        </p:spPr>
        <p:txBody>
          <a:bodyPr wrap="none" rtlCol="0">
            <a:spAutoFit/>
          </a:bodyPr>
          <a:lstStyle/>
          <a:p>
            <a:r>
              <a:rPr lang="fr-FR" dirty="0"/>
              <a:t>Marx jeune</a:t>
            </a:r>
          </a:p>
        </p:txBody>
      </p:sp>
    </p:spTree>
    <p:extLst>
      <p:ext uri="{BB962C8B-B14F-4D97-AF65-F5344CB8AC3E}">
        <p14:creationId xmlns:p14="http://schemas.microsoft.com/office/powerpoint/2010/main" val="737681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0CF1789-C7F5-B630-0447-E9812B70FBD4}"/>
              </a:ext>
            </a:extLst>
          </p:cNvPr>
          <p:cNvSpPr>
            <a:spLocks noGrp="1"/>
          </p:cNvSpPr>
          <p:nvPr>
            <p:ph idx="1"/>
          </p:nvPr>
        </p:nvSpPr>
        <p:spPr>
          <a:xfrm>
            <a:off x="1019972" y="320633"/>
            <a:ext cx="5475831" cy="5890161"/>
          </a:xfrm>
        </p:spPr>
        <p:txBody>
          <a:bodyPr>
            <a:normAutofit fontScale="85000" lnSpcReduction="10000"/>
          </a:bodyPr>
          <a:lstStyle/>
          <a:p>
            <a:r>
              <a:rPr lang="fr-FR" sz="2400" dirty="0"/>
              <a:t>S’engage dans le journalisme (</a:t>
            </a:r>
            <a:r>
              <a:rPr lang="fr-FR" sz="2400" dirty="0" err="1"/>
              <a:t>Rheinische</a:t>
            </a:r>
            <a:r>
              <a:rPr lang="fr-FR" sz="2400" dirty="0"/>
              <a:t> Zeitung). Journal interdit car critique de l’ordre bourgeois.</a:t>
            </a:r>
          </a:p>
          <a:p>
            <a:endParaRPr lang="fr-FR" sz="2400" dirty="0"/>
          </a:p>
          <a:p>
            <a:r>
              <a:rPr lang="fr-FR" sz="2400" dirty="0"/>
              <a:t>Mais doit s’exiler à Paris puis à Bruxelles. Se rapproche des milieux ouvriers et socialistes. </a:t>
            </a:r>
          </a:p>
          <a:p>
            <a:endParaRPr lang="fr-FR" sz="2400" dirty="0"/>
          </a:p>
          <a:p>
            <a:r>
              <a:rPr lang="fr-FR" sz="2400" dirty="0"/>
              <a:t>Commence à travailler sur une critique de l’économie politique qui vise à comprendre le capitalisme et l’exploitation des travailleurs.</a:t>
            </a:r>
          </a:p>
          <a:p>
            <a:endParaRPr lang="fr-FR" sz="2400" dirty="0"/>
          </a:p>
          <a:p>
            <a:r>
              <a:rPr lang="fr-FR" sz="2400" dirty="0"/>
              <a:t>Rencontre avec Friedrich Engels qui deviendra son collaborateur le plus proche.</a:t>
            </a:r>
          </a:p>
          <a:p>
            <a:endParaRPr lang="fr-FR" sz="2400" dirty="0"/>
          </a:p>
          <a:p>
            <a:r>
              <a:rPr lang="fr-FR" sz="2400" dirty="0"/>
              <a:t>Prend la tête de la Ligue des communistes en 1848 dont il rédige le programme (Manifeste du Parti communiste).</a:t>
            </a:r>
          </a:p>
          <a:p>
            <a:pPr marL="82296" indent="0">
              <a:buNone/>
            </a:pPr>
            <a:r>
              <a:rPr lang="fr-FR" sz="2400" i="1" dirty="0"/>
              <a:t>Révolution de 1848</a:t>
            </a:r>
          </a:p>
          <a:p>
            <a:pPr marL="82296" indent="0">
              <a:buNone/>
            </a:pPr>
            <a:endParaRPr lang="fr-FR" dirty="0"/>
          </a:p>
          <a:p>
            <a:pPr marL="82296" indent="0">
              <a:buNone/>
            </a:pPr>
            <a:endParaRPr lang="fr-FR" dirty="0"/>
          </a:p>
        </p:txBody>
      </p:sp>
      <p:pic>
        <p:nvPicPr>
          <p:cNvPr id="5" name="Image 4" descr="Une image contenant texte, journal, reçu&#10;&#10;Description générée automatiquement">
            <a:extLst>
              <a:ext uri="{FF2B5EF4-FFF2-40B4-BE49-F238E27FC236}">
                <a16:creationId xmlns:a16="http://schemas.microsoft.com/office/drawing/2014/main" id="{349FB000-8C5C-0C4C-CE04-FAB4F580F045}"/>
              </a:ext>
            </a:extLst>
          </p:cNvPr>
          <p:cNvPicPr>
            <a:picLocks noChangeAspect="1"/>
          </p:cNvPicPr>
          <p:nvPr/>
        </p:nvPicPr>
        <p:blipFill>
          <a:blip r:embed="rId2"/>
          <a:stretch>
            <a:fillRect/>
          </a:stretch>
        </p:blipFill>
        <p:spPr>
          <a:xfrm>
            <a:off x="6495803" y="618671"/>
            <a:ext cx="2551215" cy="2546103"/>
          </a:xfrm>
          <a:prstGeom prst="rect">
            <a:avLst/>
          </a:prstGeom>
        </p:spPr>
      </p:pic>
      <p:pic>
        <p:nvPicPr>
          <p:cNvPr id="7" name="Image 6" descr="Une image contenant texte, homme, posant, vieux&#10;&#10;Description générée automatiquement">
            <a:extLst>
              <a:ext uri="{FF2B5EF4-FFF2-40B4-BE49-F238E27FC236}">
                <a16:creationId xmlns:a16="http://schemas.microsoft.com/office/drawing/2014/main" id="{10F09844-30F5-B426-82FE-4B870B6EE6F5}"/>
              </a:ext>
            </a:extLst>
          </p:cNvPr>
          <p:cNvPicPr>
            <a:picLocks noChangeAspect="1"/>
          </p:cNvPicPr>
          <p:nvPr/>
        </p:nvPicPr>
        <p:blipFill>
          <a:blip r:embed="rId3"/>
          <a:stretch>
            <a:fillRect/>
          </a:stretch>
        </p:blipFill>
        <p:spPr>
          <a:xfrm>
            <a:off x="6869707" y="3873457"/>
            <a:ext cx="1977407" cy="1369951"/>
          </a:xfrm>
          <a:prstGeom prst="rect">
            <a:avLst/>
          </a:prstGeom>
        </p:spPr>
      </p:pic>
      <p:sp>
        <p:nvSpPr>
          <p:cNvPr id="8" name="ZoneTexte 7">
            <a:extLst>
              <a:ext uri="{FF2B5EF4-FFF2-40B4-BE49-F238E27FC236}">
                <a16:creationId xmlns:a16="http://schemas.microsoft.com/office/drawing/2014/main" id="{6651179C-B86D-9737-1EA0-E73E5BED2228}"/>
              </a:ext>
            </a:extLst>
          </p:cNvPr>
          <p:cNvSpPr txBox="1"/>
          <p:nvPr/>
        </p:nvSpPr>
        <p:spPr>
          <a:xfrm>
            <a:off x="7025489" y="5243408"/>
            <a:ext cx="1665841" cy="369332"/>
          </a:xfrm>
          <a:prstGeom prst="rect">
            <a:avLst/>
          </a:prstGeom>
          <a:noFill/>
        </p:spPr>
        <p:txBody>
          <a:bodyPr wrap="none" rtlCol="0">
            <a:spAutoFit/>
          </a:bodyPr>
          <a:lstStyle/>
          <a:p>
            <a:r>
              <a:rPr lang="fr-FR" dirty="0"/>
              <a:t>Friedrich Engels</a:t>
            </a:r>
          </a:p>
        </p:txBody>
      </p:sp>
    </p:spTree>
    <p:extLst>
      <p:ext uri="{BB962C8B-B14F-4D97-AF65-F5344CB8AC3E}">
        <p14:creationId xmlns:p14="http://schemas.microsoft.com/office/powerpoint/2010/main" val="627926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3D3DE8C-83F9-5FF4-9D6F-9E5FEB692597}"/>
              </a:ext>
            </a:extLst>
          </p:cNvPr>
          <p:cNvSpPr>
            <a:spLocks noGrp="1"/>
          </p:cNvSpPr>
          <p:nvPr>
            <p:ph idx="1"/>
          </p:nvPr>
        </p:nvSpPr>
        <p:spPr>
          <a:xfrm>
            <a:off x="1399982" y="641267"/>
            <a:ext cx="4644558" cy="5809013"/>
          </a:xfrm>
        </p:spPr>
        <p:txBody>
          <a:bodyPr>
            <a:normAutofit fontScale="92500" lnSpcReduction="20000"/>
          </a:bodyPr>
          <a:lstStyle/>
          <a:p>
            <a:r>
              <a:rPr lang="fr-FR" sz="2400" dirty="0"/>
              <a:t>Exil à Londres où il restera jusqu’à la fin de ses jours.</a:t>
            </a:r>
          </a:p>
          <a:p>
            <a:endParaRPr lang="fr-FR" sz="2400" dirty="0"/>
          </a:p>
          <a:p>
            <a:r>
              <a:rPr lang="fr-FR" sz="2400" dirty="0"/>
              <a:t>Vie centrée sur l’étude et l’écriture. Difficultés matérielles persistantes. Travaille comme journaliste.</a:t>
            </a:r>
          </a:p>
          <a:p>
            <a:endParaRPr lang="fr-FR" sz="2400" dirty="0"/>
          </a:p>
          <a:p>
            <a:r>
              <a:rPr lang="fr-FR" sz="2400" dirty="0"/>
              <a:t>Participe à la constitution de la première Internationale (Association internationale des travailleurs) en 1864.</a:t>
            </a:r>
          </a:p>
          <a:p>
            <a:pPr marL="82296" indent="0">
              <a:buNone/>
            </a:pPr>
            <a:endParaRPr lang="fr-FR" sz="2400" dirty="0"/>
          </a:p>
          <a:p>
            <a:r>
              <a:rPr lang="fr-FR" sz="2400" dirty="0"/>
              <a:t>Rédige </a:t>
            </a:r>
            <a:r>
              <a:rPr lang="fr-FR" sz="2400" i="1" dirty="0"/>
              <a:t>Le Capital </a:t>
            </a:r>
            <a:r>
              <a:rPr lang="fr-FR" sz="2400" dirty="0"/>
              <a:t>(tome 1) qui sort en 1867. Autres nombreux textes (inachevés).</a:t>
            </a:r>
          </a:p>
          <a:p>
            <a:endParaRPr lang="fr-FR" sz="2400" dirty="0"/>
          </a:p>
          <a:p>
            <a:r>
              <a:rPr lang="fr-FR" sz="2400" dirty="0"/>
              <a:t>Meurt en 1883.</a:t>
            </a:r>
          </a:p>
        </p:txBody>
      </p:sp>
      <p:pic>
        <p:nvPicPr>
          <p:cNvPr id="5" name="Image 4" descr="Une image contenant texte, reçu&#10;&#10;Description générée automatiquement">
            <a:extLst>
              <a:ext uri="{FF2B5EF4-FFF2-40B4-BE49-F238E27FC236}">
                <a16:creationId xmlns:a16="http://schemas.microsoft.com/office/drawing/2014/main" id="{80D450CB-C62A-4314-49DD-470C4BB2FBC2}"/>
              </a:ext>
            </a:extLst>
          </p:cNvPr>
          <p:cNvPicPr>
            <a:picLocks noChangeAspect="1"/>
          </p:cNvPicPr>
          <p:nvPr/>
        </p:nvPicPr>
        <p:blipFill>
          <a:blip r:embed="rId2"/>
          <a:stretch>
            <a:fillRect/>
          </a:stretch>
        </p:blipFill>
        <p:spPr>
          <a:xfrm>
            <a:off x="6317672" y="308758"/>
            <a:ext cx="2649517" cy="4215328"/>
          </a:xfrm>
          <a:prstGeom prst="rect">
            <a:avLst/>
          </a:prstGeom>
        </p:spPr>
      </p:pic>
      <p:pic>
        <p:nvPicPr>
          <p:cNvPr id="7" name="Image 6" descr="Une image contenant texte, arbre, extérieur, bâtiment&#10;&#10;Description générée automatiquement">
            <a:extLst>
              <a:ext uri="{FF2B5EF4-FFF2-40B4-BE49-F238E27FC236}">
                <a16:creationId xmlns:a16="http://schemas.microsoft.com/office/drawing/2014/main" id="{9514BA49-B1BC-5538-D5E5-2216846A5B74}"/>
              </a:ext>
            </a:extLst>
          </p:cNvPr>
          <p:cNvPicPr>
            <a:picLocks noChangeAspect="1"/>
          </p:cNvPicPr>
          <p:nvPr/>
        </p:nvPicPr>
        <p:blipFill>
          <a:blip r:embed="rId3"/>
          <a:stretch>
            <a:fillRect/>
          </a:stretch>
        </p:blipFill>
        <p:spPr>
          <a:xfrm>
            <a:off x="4741965" y="4975760"/>
            <a:ext cx="1439141" cy="1652649"/>
          </a:xfrm>
          <a:prstGeom prst="rect">
            <a:avLst/>
          </a:prstGeom>
        </p:spPr>
      </p:pic>
    </p:spTree>
    <p:extLst>
      <p:ext uri="{BB962C8B-B14F-4D97-AF65-F5344CB8AC3E}">
        <p14:creationId xmlns:p14="http://schemas.microsoft.com/office/powerpoint/2010/main" val="3116438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6DF0123-E79D-F29E-65BC-B2E629DD4074}"/>
              </a:ext>
            </a:extLst>
          </p:cNvPr>
          <p:cNvSpPr>
            <a:spLocks noGrp="1"/>
          </p:cNvSpPr>
          <p:nvPr>
            <p:ph idx="1"/>
          </p:nvPr>
        </p:nvSpPr>
        <p:spPr>
          <a:xfrm>
            <a:off x="1435608" y="534390"/>
            <a:ext cx="7498080" cy="5714010"/>
          </a:xfrm>
        </p:spPr>
        <p:txBody>
          <a:bodyPr/>
          <a:lstStyle/>
          <a:p>
            <a:pPr marL="82296" indent="0">
              <a:buNone/>
            </a:pPr>
            <a:r>
              <a:rPr lang="fr-FR" b="1" dirty="0"/>
              <a:t>1.2 L’œuvre de Marx : quelques repères</a:t>
            </a:r>
          </a:p>
          <a:p>
            <a:r>
              <a:rPr lang="fr-FR" sz="2400" dirty="0"/>
              <a:t>Une œuvre abondante, inachevée. Largement publiée après sa mort par Engels.</a:t>
            </a:r>
          </a:p>
          <a:p>
            <a:endParaRPr lang="fr-FR" sz="2400" dirty="0"/>
          </a:p>
          <a:p>
            <a:r>
              <a:rPr lang="fr-FR" sz="2400" dirty="0"/>
              <a:t>Hypothèse de la « rupture » entre écrits de jeunesse, encore marqués par la philosophie hégélienne, et écrits de maturité véritablement scientifiques (analyse scientifique du capitalisme).</a:t>
            </a:r>
          </a:p>
          <a:p>
            <a:endParaRPr lang="fr-FR" sz="2400" dirty="0"/>
          </a:p>
          <a:p>
            <a:r>
              <a:rPr lang="fr-FR" sz="2400" dirty="0"/>
              <a:t>Deux éditions principales : les Editions sociales / la Pléiade</a:t>
            </a:r>
          </a:p>
          <a:p>
            <a:pPr marL="82296" indent="0">
              <a:buNone/>
            </a:pPr>
            <a:r>
              <a:rPr lang="fr-FR" sz="2400" dirty="0"/>
              <a:t>Mais nombreuses éditions en poche.</a:t>
            </a:r>
          </a:p>
          <a:p>
            <a:endParaRPr lang="fr-FR" sz="2400" dirty="0"/>
          </a:p>
          <a:p>
            <a:pPr marL="82296" indent="0">
              <a:buNone/>
            </a:pPr>
            <a:endParaRPr lang="fr-FR" dirty="0"/>
          </a:p>
        </p:txBody>
      </p:sp>
    </p:spTree>
    <p:extLst>
      <p:ext uri="{BB962C8B-B14F-4D97-AF65-F5344CB8AC3E}">
        <p14:creationId xmlns:p14="http://schemas.microsoft.com/office/powerpoint/2010/main" val="731364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CE41261-10C1-0DD3-B592-1CAE1D91A09A}"/>
              </a:ext>
            </a:extLst>
          </p:cNvPr>
          <p:cNvSpPr>
            <a:spLocks noGrp="1"/>
          </p:cNvSpPr>
          <p:nvPr>
            <p:ph idx="1"/>
          </p:nvPr>
        </p:nvSpPr>
        <p:spPr>
          <a:xfrm>
            <a:off x="1435608" y="285008"/>
            <a:ext cx="5262075" cy="5963392"/>
          </a:xfrm>
        </p:spPr>
        <p:txBody>
          <a:bodyPr>
            <a:normAutofit fontScale="85000" lnSpcReduction="20000"/>
          </a:bodyPr>
          <a:lstStyle/>
          <a:p>
            <a:pPr marL="82296" indent="0">
              <a:buNone/>
            </a:pPr>
            <a:r>
              <a:rPr lang="fr-FR" sz="3500" b="1" i="1" dirty="0"/>
              <a:t>Ouvrages de Marx (sélection)</a:t>
            </a:r>
          </a:p>
          <a:p>
            <a:r>
              <a:rPr lang="fr-FR" i="1" dirty="0"/>
              <a:t>Manuscrits de 1844</a:t>
            </a:r>
            <a:r>
              <a:rPr lang="fr-FR" dirty="0"/>
              <a:t>,1844.</a:t>
            </a:r>
          </a:p>
          <a:p>
            <a:r>
              <a:rPr lang="fr-FR" i="1" dirty="0"/>
              <a:t>L’idéologie allemande </a:t>
            </a:r>
            <a:r>
              <a:rPr lang="fr-FR" dirty="0"/>
              <a:t>(avec Engels), 1845.</a:t>
            </a:r>
          </a:p>
          <a:p>
            <a:r>
              <a:rPr lang="fr-FR" i="1" dirty="0"/>
              <a:t>Misère de la philosophie</a:t>
            </a:r>
            <a:r>
              <a:rPr lang="fr-FR" dirty="0"/>
              <a:t>, 1846.</a:t>
            </a:r>
          </a:p>
          <a:p>
            <a:r>
              <a:rPr lang="fr-FR" i="1" dirty="0"/>
              <a:t>Manifeste du Parti communiste </a:t>
            </a:r>
            <a:r>
              <a:rPr lang="fr-FR" dirty="0"/>
              <a:t>(1847).</a:t>
            </a:r>
          </a:p>
          <a:p>
            <a:endParaRPr lang="fr-FR" dirty="0"/>
          </a:p>
          <a:p>
            <a:r>
              <a:rPr lang="fr-FR" i="1" dirty="0"/>
              <a:t>Les luttes de classe en France</a:t>
            </a:r>
            <a:r>
              <a:rPr lang="fr-FR" dirty="0"/>
              <a:t>, 1850.</a:t>
            </a:r>
          </a:p>
          <a:p>
            <a:r>
              <a:rPr lang="fr-FR" i="1" dirty="0"/>
              <a:t>Le 18 Brumaire de Louis Bonaparte</a:t>
            </a:r>
            <a:r>
              <a:rPr lang="fr-FR" dirty="0"/>
              <a:t>, 1852.</a:t>
            </a:r>
          </a:p>
          <a:p>
            <a:r>
              <a:rPr lang="fr-FR" i="1" dirty="0"/>
              <a:t>Contribution à la critique de l’économie politique</a:t>
            </a:r>
            <a:r>
              <a:rPr lang="fr-FR" dirty="0"/>
              <a:t>, 1859.</a:t>
            </a:r>
          </a:p>
          <a:p>
            <a:r>
              <a:rPr lang="fr-FR" i="1" dirty="0"/>
              <a:t>Le Capital</a:t>
            </a:r>
            <a:r>
              <a:rPr lang="fr-FR" dirty="0"/>
              <a:t>, livre 1, 1867; livre II, 1885; livre III, 1894.</a:t>
            </a:r>
          </a:p>
          <a:p>
            <a:endParaRPr lang="fr-FR" dirty="0"/>
          </a:p>
        </p:txBody>
      </p:sp>
      <p:pic>
        <p:nvPicPr>
          <p:cNvPr id="5" name="Image 4">
            <a:extLst>
              <a:ext uri="{FF2B5EF4-FFF2-40B4-BE49-F238E27FC236}">
                <a16:creationId xmlns:a16="http://schemas.microsoft.com/office/drawing/2014/main" id="{26B733C7-5EEE-4238-AC1A-36671EE0C410}"/>
              </a:ext>
            </a:extLst>
          </p:cNvPr>
          <p:cNvPicPr>
            <a:picLocks noChangeAspect="1"/>
          </p:cNvPicPr>
          <p:nvPr/>
        </p:nvPicPr>
        <p:blipFill>
          <a:blip r:embed="rId2"/>
          <a:stretch>
            <a:fillRect/>
          </a:stretch>
        </p:blipFill>
        <p:spPr>
          <a:xfrm>
            <a:off x="6887689" y="1324099"/>
            <a:ext cx="1911928" cy="3651662"/>
          </a:xfrm>
          <a:prstGeom prst="rect">
            <a:avLst/>
          </a:prstGeom>
        </p:spPr>
      </p:pic>
    </p:spTree>
    <p:extLst>
      <p:ext uri="{BB962C8B-B14F-4D97-AF65-F5344CB8AC3E}">
        <p14:creationId xmlns:p14="http://schemas.microsoft.com/office/powerpoint/2010/main" val="37365275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Solstice.thmx</Template>
  <TotalTime>6744</TotalTime>
  <Words>2270</Words>
  <Application>Microsoft Macintosh PowerPoint</Application>
  <PresentationFormat>Affichage à l'écran (4:3)</PresentationFormat>
  <Paragraphs>235</Paragraphs>
  <Slides>29</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29</vt:i4>
      </vt:variant>
    </vt:vector>
  </HeadingPairs>
  <TitlesOfParts>
    <vt:vector size="35" baseType="lpstr">
      <vt:lpstr>Arial</vt:lpstr>
      <vt:lpstr>Calibri</vt:lpstr>
      <vt:lpstr>Gill Sans MT</vt:lpstr>
      <vt:lpstr>Verdana</vt:lpstr>
      <vt:lpstr>Wingdings 2</vt:lpstr>
      <vt:lpstr>Solstice</vt:lpstr>
      <vt:lpstr>Présentation PowerPoint</vt:lpstr>
      <vt:lpstr>Introduction</vt:lpstr>
      <vt:lpstr>Introduction</vt:lpstr>
      <vt:lpstr>Introduction</vt:lpstr>
      <vt:lpstr>I. Karl Marx, militant et savant</vt:lpstr>
      <vt:lpstr>Présentation PowerPoint</vt:lpstr>
      <vt:lpstr>Présentation PowerPoint</vt:lpstr>
      <vt:lpstr>Présentation PowerPoint</vt:lpstr>
      <vt:lpstr>Présentation PowerPoint</vt:lpstr>
      <vt:lpstr>Présentation PowerPoint</vt:lpstr>
      <vt:lpstr>II. Méthode marxiste et fondements de la société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III. La théorie marxiste des classes sociales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Paris Sorbonne University Abu Dhabi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Axe 1 : Origines de la sociologie</dc:title>
  <dc:creator>sebastien mosbah-natanson</dc:creator>
  <cp:lastModifiedBy>sebastien mosbah-natanson</cp:lastModifiedBy>
  <cp:revision>160</cp:revision>
  <dcterms:created xsi:type="dcterms:W3CDTF">2017-01-14T16:29:57Z</dcterms:created>
  <dcterms:modified xsi:type="dcterms:W3CDTF">2024-11-05T09:43:22Z</dcterms:modified>
</cp:coreProperties>
</file>