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0" r:id="rId1"/>
  </p:sldMasterIdLst>
  <p:sldIdLst>
    <p:sldId id="256" r:id="rId2"/>
    <p:sldId id="271" r:id="rId3"/>
    <p:sldId id="272" r:id="rId4"/>
    <p:sldId id="277" r:id="rId5"/>
    <p:sldId id="278" r:id="rId6"/>
    <p:sldId id="273" r:id="rId7"/>
    <p:sldId id="260" r:id="rId8"/>
    <p:sldId id="274" r:id="rId9"/>
    <p:sldId id="279" r:id="rId10"/>
    <p:sldId id="262" r:id="rId11"/>
    <p:sldId id="261" r:id="rId12"/>
    <p:sldId id="280" r:id="rId13"/>
    <p:sldId id="263" r:id="rId14"/>
    <p:sldId id="264" r:id="rId15"/>
    <p:sldId id="266" r:id="rId16"/>
    <p:sldId id="265" r:id="rId17"/>
    <p:sldId id="281" r:id="rId18"/>
    <p:sldId id="267" r:id="rId19"/>
    <p:sldId id="268" r:id="rId20"/>
    <p:sldId id="270" r:id="rId21"/>
    <p:sldId id="269" r:id="rId22"/>
    <p:sldId id="282" r:id="rId2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590"/>
  </p:normalViewPr>
  <p:slideViewPr>
    <p:cSldViewPr snapToGrid="0" snapToObjects="1">
      <p:cViewPr varScale="1">
        <p:scale>
          <a:sx n="62" d="100"/>
          <a:sy n="62" d="100"/>
        </p:scale>
        <p:origin x="14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466F-BDA4-4F18-9C7B-FF0A9A1B0E80}" type="datetime1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4290-6522-4139-852E-05BD9E7F0D2E}" type="datetime1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55F9-81EA-47C5-8059-9E5C2B437C70}" type="datetime1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607B-A47E-422C-9BEF-122CCDB7C526}" type="datetime1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7CB-BEE6-4F99-898E-913F06E8E125}" type="datetime1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E300C-6FC5-4FC3-AF1A-075E4F50620D}" type="datetime1">
              <a:rPr lang="en-US" smtClean="0"/>
              <a:pPr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D295D-4A77-4DEB-B04C-9F4282A8BC04}" type="datetime1">
              <a:rPr lang="en-US" smtClean="0"/>
              <a:pPr/>
              <a:t>9/23/2025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8685-4D0C-42D5-8013-B5904CD1FCBC}" type="datetime1">
              <a:rPr lang="en-US" smtClean="0"/>
              <a:pPr/>
              <a:t>9/23/2025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26C0-9885-4BA9-BBFA-A52CBFEBB775}" type="datetime1">
              <a:rPr lang="en-US" smtClean="0"/>
              <a:pPr/>
              <a:t>9/23/2025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1B38-C5EB-4D66-9137-0AFE9CDEDE8F}" type="datetime1">
              <a:rPr lang="en-US" smtClean="0"/>
              <a:pPr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9/23/2025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E2D2B3B-882E-40F3-A32F-6DD516915044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27B613C-1AD7-49D3-885D-F654C5CDBAA6}" type="datetime1">
              <a:rPr lang="en-US" smtClean="0"/>
              <a:pPr/>
              <a:t>9/23/2025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1" r:id="rId1"/>
    <p:sldLayoutId id="2147483952" r:id="rId2"/>
    <p:sldLayoutId id="2147483953" r:id="rId3"/>
    <p:sldLayoutId id="2147483954" r:id="rId4"/>
    <p:sldLayoutId id="2147483955" r:id="rId5"/>
    <p:sldLayoutId id="2147483956" r:id="rId6"/>
    <p:sldLayoutId id="2147483957" r:id="rId7"/>
    <p:sldLayoutId id="2147483958" r:id="rId8"/>
    <p:sldLayoutId id="2147483959" r:id="rId9"/>
    <p:sldLayoutId id="2147483960" r:id="rId10"/>
    <p:sldLayoutId id="214748396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llege-de-france.fr/fr/agenda/seminaire/religions-et-migrations/pratiques-et-attitudes-religieuses-les-grandes-tendances" TargetMode="External"/><Relationship Id="rId2" Type="http://schemas.openxmlformats.org/officeDocument/2006/relationships/hyperlink" Target="https://theconversation.com/la-diversite-religieuse-de-la-france-vue-de-pres-131190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b="1" dirty="0"/>
              <a:t>L3 Sociologie des religions</a:t>
            </a:r>
            <a:br>
              <a:rPr lang="fr-FR" dirty="0"/>
            </a:br>
            <a:endParaRPr lang="fr-F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Sébastien Mosbah-Natanson</a:t>
            </a:r>
          </a:p>
          <a:p>
            <a:r>
              <a:rPr lang="fr-FR" dirty="0" err="1"/>
              <a:t>sebastien.mosbah_natanson@sorbonne-universite.fr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684154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200" dirty="0"/>
              <a:t>Quelques chiffres en introduction : La France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600200"/>
          <a:ext cx="7620000" cy="475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1981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Sans religion, indifférent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 18%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Sans religion, Athée convaincu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Autres</a:t>
                      </a:r>
                      <a:r>
                        <a:rPr lang="fr-FR" baseline="0" dirty="0"/>
                        <a:t> religions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10% (dont 6% musulmans)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Catholique pratiquant régulier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Catholique pratiquant irrégulier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Catholique non pratiquant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41%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56930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200" dirty="0"/>
              <a:t>Quelques chiffres en introduction : La France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600200"/>
          <a:ext cx="7620000" cy="321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18-29 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30-44 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45-59 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60 ans et plus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Catholiques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 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48%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Autres</a:t>
                      </a:r>
                      <a:r>
                        <a:rPr lang="fr-FR" baseline="0" dirty="0"/>
                        <a:t> religions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18% (dont 13% de musulmans)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Sans</a:t>
                      </a:r>
                      <a:r>
                        <a:rPr lang="fr-FR" baseline="0" dirty="0"/>
                        <a:t> religion, athée convaincu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Sans religion,</a:t>
                      </a:r>
                      <a:r>
                        <a:rPr lang="fr-FR" baseline="0" dirty="0"/>
                        <a:t> indifférent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42%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77242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Des chiffres à contraster…</a:t>
            </a: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921431"/>
            <a:ext cx="7620000" cy="4158138"/>
          </a:xfrm>
        </p:spPr>
      </p:pic>
    </p:spTree>
    <p:extLst>
      <p:ext uri="{BB962C8B-B14F-4D97-AF65-F5344CB8AC3E}">
        <p14:creationId xmlns:p14="http://schemas.microsoft.com/office/powerpoint/2010/main" val="3796868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200" dirty="0"/>
              <a:t>Quelques chiffres en introduction : La France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600200"/>
          <a:ext cx="7620000" cy="340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Enquête EVS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1981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2018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Croyance</a:t>
                      </a:r>
                      <a:r>
                        <a:rPr lang="fr-FR" baseline="0" dirty="0"/>
                        <a:t> en Dieu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62%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53%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« Dieu est important dans ma vie 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38%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34%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« Il n’y a ni esprit, ni Dieu, ni</a:t>
                      </a:r>
                      <a:r>
                        <a:rPr lang="fr-FR" baseline="0" dirty="0"/>
                        <a:t> force vitale »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Une vie après la</a:t>
                      </a:r>
                      <a:r>
                        <a:rPr lang="fr-FR" baseline="0" dirty="0"/>
                        <a:t> mort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35%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41%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Une vie après la mort</a:t>
                      </a:r>
                      <a:r>
                        <a:rPr lang="fr-FR" baseline="0" dirty="0"/>
                        <a:t> (18-29a)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30%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47%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La</a:t>
                      </a:r>
                      <a:r>
                        <a:rPr lang="fr-FR" baseline="0" dirty="0"/>
                        <a:t> réincarnation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98220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200" dirty="0"/>
              <a:t>Quelques chiffres en introduction : La France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2786719"/>
          <a:ext cx="7620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1981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Catholique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95%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73%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53%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Musulman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Protestant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Autre religion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Sans religion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1417638"/>
            <a:ext cx="715216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/>
              <a:t>Composition religieuse </a:t>
            </a:r>
            <a:r>
              <a:rPr lang="fr-FR" sz="2400" dirty="0"/>
              <a:t>des pratiquants réguliers </a:t>
            </a:r>
          </a:p>
          <a:p>
            <a:r>
              <a:rPr lang="fr-FR" sz="2400" dirty="0"/>
              <a:t>(assiste au moins une fois par mois à un office religieux)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90372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200" dirty="0"/>
              <a:t>Quelques chiffres en introduction</a:t>
            </a:r>
          </a:p>
        </p:txBody>
      </p:sp>
      <p:pic>
        <p:nvPicPr>
          <p:cNvPr id="4" name="Content Placeholder 3" descr="Capture d’écran 2021-02-02 à 14.55.03.pn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9846" r="-4984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5177511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200" dirty="0"/>
              <a:t>Quelques chiffres en introduction</a:t>
            </a:r>
          </a:p>
        </p:txBody>
      </p:sp>
      <p:pic>
        <p:nvPicPr>
          <p:cNvPr id="4" name="Content Placeholder 3" descr="Capture d’écran 2021-02-02 à 14.56.18.pn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47638" b="-47638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7064046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200" dirty="0"/>
              <a:t>Quelques chiffres en introduction : Les Etats-Unis </a:t>
            </a:r>
          </a:p>
        </p:txBody>
      </p:sp>
      <p:pic>
        <p:nvPicPr>
          <p:cNvPr id="4" name="Content Placeholder 3" descr="Capture d’écran 2021-02-02 à 15.15.06.pn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2853" b="-2285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1924443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200" dirty="0"/>
              <a:t>Quelques chiffres en introduction : Les Etats-Unis</a:t>
            </a:r>
          </a:p>
        </p:txBody>
      </p:sp>
      <p:pic>
        <p:nvPicPr>
          <p:cNvPr id="4" name="Content Placeholder 3" descr="Capture d’écran 2021-02-02 à 15.05.23.pn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3396" b="-2339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0413474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200" dirty="0"/>
              <a:t>Quelques chiffres en introduction : Les Etats-Unis</a:t>
            </a:r>
          </a:p>
        </p:txBody>
      </p:sp>
      <p:pic>
        <p:nvPicPr>
          <p:cNvPr id="4" name="Content Placeholder 3" descr="Capture d’écran 2021-02-02 à 15.05.56.pn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282" r="-628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750395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Sociologie des religions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3200" b="1" dirty="0"/>
              <a:t>Plan du cours :</a:t>
            </a:r>
          </a:p>
          <a:p>
            <a:pPr marL="114300" indent="0">
              <a:buNone/>
            </a:pPr>
            <a:endParaRPr lang="fr-FR" dirty="0"/>
          </a:p>
          <a:p>
            <a:pPr>
              <a:buFontTx/>
              <a:buChar char="-"/>
            </a:pPr>
            <a:r>
              <a:rPr lang="fr-FR" dirty="0"/>
              <a:t>Cours 1 : Les religions en France</a:t>
            </a:r>
          </a:p>
          <a:p>
            <a:pPr>
              <a:buFontTx/>
              <a:buChar char="-"/>
            </a:pPr>
            <a:r>
              <a:rPr lang="fr-FR" dirty="0"/>
              <a:t>Cours 2: La sociologie face à la religion </a:t>
            </a:r>
          </a:p>
          <a:p>
            <a:pPr>
              <a:buFontTx/>
              <a:buChar char="-"/>
            </a:pPr>
            <a:r>
              <a:rPr lang="fr-FR" dirty="0"/>
              <a:t>Cours 3 : La sociologie classique de la religion (1) : Durkheim</a:t>
            </a:r>
          </a:p>
          <a:p>
            <a:pPr>
              <a:buFontTx/>
              <a:buChar char="-"/>
            </a:pPr>
            <a:r>
              <a:rPr lang="fr-FR" dirty="0"/>
              <a:t>Cours 4 : La sociologie classique de la religion (2) : Weber</a:t>
            </a:r>
          </a:p>
          <a:p>
            <a:pPr>
              <a:buFontTx/>
              <a:buChar char="-"/>
            </a:pPr>
            <a:r>
              <a:rPr lang="fr-FR" dirty="0"/>
              <a:t>Cours 5 : Sécularisation et laïcité</a:t>
            </a:r>
          </a:p>
          <a:p>
            <a:pPr marL="114300" indent="0">
              <a:buNone/>
            </a:pPr>
            <a:endParaRPr lang="fr-FR" dirty="0"/>
          </a:p>
          <a:p>
            <a:pPr>
              <a:buFontTx/>
              <a:buChar char="-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269998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200" dirty="0"/>
              <a:t>Quelques chiffres en introduction : Les Etats-Unis</a:t>
            </a:r>
          </a:p>
        </p:txBody>
      </p:sp>
      <p:pic>
        <p:nvPicPr>
          <p:cNvPr id="4" name="Content Placeholder 3" descr="Capture d’écran 2021-02-02 à 15.08.17.pn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179" r="-6179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1346405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200" dirty="0"/>
              <a:t>Quelques chiffres en introduction : Les Etats-Unis</a:t>
            </a:r>
          </a:p>
        </p:txBody>
      </p:sp>
      <p:pic>
        <p:nvPicPr>
          <p:cNvPr id="4" name="Content Placeholder 3" descr="Capture d’écran 2021-02-02 à 15.07.05.pn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544" r="-654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6536388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200" dirty="0"/>
              <a:t>Quelques chiffres en introduction : Les Etats-Unis</a:t>
            </a:r>
          </a:p>
        </p:txBody>
      </p:sp>
      <p:pic>
        <p:nvPicPr>
          <p:cNvPr id="4" name="Content Placeholder 3" descr="Capture d’écran 2021-02-02 à 15.13.42.pn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2829" b="-22829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389175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Sociologie des religions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fr-FR" b="1" u="sng" dirty="0"/>
              <a:t>Evaluation du cours</a:t>
            </a:r>
          </a:p>
          <a:p>
            <a:r>
              <a:rPr lang="fr-FR" dirty="0"/>
              <a:t> Examen fin de semestre (mardi 17 décembre) : 40%</a:t>
            </a:r>
          </a:p>
          <a:p>
            <a:pPr marL="114300" indent="0">
              <a:buNone/>
            </a:pPr>
            <a:r>
              <a:rPr lang="fr-FR" dirty="0"/>
              <a:t>Deux questions en deux heures</a:t>
            </a:r>
          </a:p>
          <a:p>
            <a:pPr marL="114300" indent="0">
              <a:buNone/>
            </a:pPr>
            <a:endParaRPr lang="fr-FR" dirty="0"/>
          </a:p>
          <a:p>
            <a:r>
              <a:rPr lang="fr-FR" dirty="0"/>
              <a:t>Travail empirique en groupe (à rendre pour début janvier) : 40%</a:t>
            </a:r>
          </a:p>
          <a:p>
            <a:endParaRPr lang="fr-FR" dirty="0"/>
          </a:p>
          <a:p>
            <a:r>
              <a:rPr lang="fr-FR" dirty="0"/>
              <a:t>Lecture obligatoire d’articles empiriques (textes sur Moodle) </a:t>
            </a:r>
          </a:p>
          <a:p>
            <a:pPr marL="114300" indent="0">
              <a:buNone/>
            </a:pPr>
            <a:r>
              <a:rPr lang="fr-FR" dirty="0"/>
              <a:t>- QCM sur les textes lus en novembre (30 minutes – </a:t>
            </a:r>
            <a:r>
              <a:rPr lang="fr-FR"/>
              <a:t>18 nov.) </a:t>
            </a:r>
            <a:r>
              <a:rPr lang="fr-FR" dirty="0"/>
              <a:t>: 20 %</a:t>
            </a:r>
          </a:p>
          <a:p>
            <a:pPr marL="114300" indent="0">
              <a:buNone/>
            </a:pPr>
            <a:r>
              <a:rPr lang="fr-FR" dirty="0"/>
              <a:t>- question sur les textes à l’examen</a:t>
            </a:r>
          </a:p>
          <a:p>
            <a:pPr marL="114300" indent="0">
              <a:buNone/>
            </a:pPr>
            <a:endParaRPr lang="fr-FR" dirty="0"/>
          </a:p>
          <a:p>
            <a:pPr marL="114300" indent="0">
              <a:buNone/>
            </a:pPr>
            <a:r>
              <a:rPr lang="fr-FR" dirty="0"/>
              <a:t> </a:t>
            </a:r>
          </a:p>
          <a:p>
            <a:pPr marL="11430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71177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Sociologie des religions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fr-FR" b="1" u="sng" dirty="0"/>
              <a:t>Travail de groupe</a:t>
            </a:r>
          </a:p>
          <a:p>
            <a:r>
              <a:rPr lang="fr-FR" dirty="0"/>
              <a:t>Travail collectif : 3-4 étudiantes/étudiants</a:t>
            </a:r>
          </a:p>
          <a:p>
            <a:r>
              <a:rPr lang="fr-FR" dirty="0"/>
              <a:t>Sujet au choix – avec approbation</a:t>
            </a:r>
          </a:p>
          <a:p>
            <a:r>
              <a:rPr lang="fr-FR" dirty="0"/>
              <a:t>Recherche bibliographique</a:t>
            </a:r>
          </a:p>
          <a:p>
            <a:r>
              <a:rPr lang="fr-FR" dirty="0"/>
              <a:t>Terrain empirique : analyse de documents / observations / entretiens (règle : un entretien par membre du groupe)</a:t>
            </a:r>
          </a:p>
          <a:p>
            <a:r>
              <a:rPr lang="fr-FR" dirty="0"/>
              <a:t>Dossier final d’une dizaine de pages</a:t>
            </a:r>
          </a:p>
          <a:p>
            <a:pPr marL="114300" indent="0">
              <a:buNone/>
            </a:pPr>
            <a:endParaRPr lang="fr-FR" dirty="0"/>
          </a:p>
          <a:p>
            <a:pPr marL="114300" indent="0">
              <a:buNone/>
            </a:pPr>
            <a:r>
              <a:rPr lang="fr-FR" dirty="0"/>
              <a:t>                 </a:t>
            </a:r>
          </a:p>
          <a:p>
            <a:pPr marL="114300" indent="0">
              <a:buNone/>
            </a:pPr>
            <a:r>
              <a:rPr lang="fr-FR" dirty="0"/>
              <a:t>	    pour le 23/09 : choix du groupe</a:t>
            </a:r>
          </a:p>
          <a:p>
            <a:pPr marL="114300" indent="0">
              <a:buNone/>
            </a:pPr>
            <a:r>
              <a:rPr lang="fr-FR" dirty="0"/>
              <a:t>                 pour le 30/09 : idée de sujet : 5 lignes – envoi par mail</a:t>
            </a:r>
          </a:p>
          <a:p>
            <a:pPr marL="114300" indent="0">
              <a:buNone/>
            </a:pPr>
            <a:r>
              <a:rPr lang="fr-FR" dirty="0"/>
              <a:t>                 pour le 04/11 : plan et introduction </a:t>
            </a:r>
          </a:p>
        </p:txBody>
      </p:sp>
      <p:sp>
        <p:nvSpPr>
          <p:cNvPr id="4" name="Flèche : droite 3">
            <a:extLst>
              <a:ext uri="{FF2B5EF4-FFF2-40B4-BE49-F238E27FC236}">
                <a16:creationId xmlns:a16="http://schemas.microsoft.com/office/drawing/2014/main" id="{3182D316-0F70-4B87-8FC9-6EC003EAFB89}"/>
              </a:ext>
            </a:extLst>
          </p:cNvPr>
          <p:cNvSpPr/>
          <p:nvPr/>
        </p:nvSpPr>
        <p:spPr>
          <a:xfrm>
            <a:off x="577596" y="547612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6187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Sociologie des religions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fr-FR" sz="2800" b="1" u="sng" dirty="0"/>
              <a:t>Sur Moodle</a:t>
            </a:r>
          </a:p>
          <a:p>
            <a:pPr marL="114300" indent="0">
              <a:buNone/>
            </a:pPr>
            <a:endParaRPr lang="fr-FR" b="1" u="sng" dirty="0"/>
          </a:p>
          <a:p>
            <a:r>
              <a:rPr lang="fr-FR" i="1" dirty="0"/>
              <a:t>Bibliographie générale</a:t>
            </a:r>
          </a:p>
          <a:p>
            <a:endParaRPr lang="fr-FR" i="1" dirty="0"/>
          </a:p>
          <a:p>
            <a:r>
              <a:rPr lang="fr-FR" i="1" dirty="0"/>
              <a:t>Nombreuses ressources numériques</a:t>
            </a:r>
          </a:p>
          <a:p>
            <a:endParaRPr lang="fr-FR" i="1" dirty="0"/>
          </a:p>
          <a:p>
            <a:r>
              <a:rPr lang="fr-FR" i="1" dirty="0"/>
              <a:t>Articles obligatoires à lire</a:t>
            </a:r>
          </a:p>
          <a:p>
            <a:endParaRPr lang="fr-FR" i="1" dirty="0"/>
          </a:p>
          <a:p>
            <a:r>
              <a:rPr lang="fr-FR" i="1" dirty="0"/>
              <a:t>PPT des cours (et ressources associées) </a:t>
            </a:r>
          </a:p>
          <a:p>
            <a:endParaRPr lang="fr-FR" dirty="0"/>
          </a:p>
          <a:p>
            <a:pPr marL="11430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365539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000" dirty="0"/>
              <a:t>Cours 1  : Les religions en France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5092"/>
            <a:ext cx="7620000" cy="5085708"/>
          </a:xfrm>
        </p:spPr>
        <p:txBody>
          <a:bodyPr>
            <a:normAutofit fontScale="92500" lnSpcReduction="20000"/>
          </a:bodyPr>
          <a:lstStyle/>
          <a:p>
            <a:pPr marL="114300" indent="0">
              <a:buNone/>
            </a:pPr>
            <a:r>
              <a:rPr lang="fr-FR" sz="2800" b="1" dirty="0"/>
              <a:t>Une référence contemporaine :</a:t>
            </a:r>
          </a:p>
          <a:p>
            <a:pPr marL="114300" indent="0">
              <a:buNone/>
            </a:pPr>
            <a:endParaRPr lang="fr-FR" sz="2800" b="1" dirty="0"/>
          </a:p>
          <a:p>
            <a:pPr marL="114300" indent="0">
              <a:buNone/>
            </a:pPr>
            <a:endParaRPr lang="fr-FR" sz="2800" b="1" dirty="0"/>
          </a:p>
          <a:p>
            <a:pPr marL="114300" indent="0">
              <a:buNone/>
            </a:pPr>
            <a:endParaRPr lang="fr-FR" sz="2800" b="1" dirty="0"/>
          </a:p>
          <a:p>
            <a:pPr marL="114300" indent="0">
              <a:buNone/>
            </a:pPr>
            <a:endParaRPr lang="fr-FR" sz="2800" b="1" dirty="0"/>
          </a:p>
          <a:p>
            <a:pPr marL="114300" indent="0">
              <a:buNone/>
            </a:pPr>
            <a:endParaRPr lang="fr-FR" sz="2800" b="1" dirty="0"/>
          </a:p>
          <a:p>
            <a:pPr marL="114300" indent="0">
              <a:buNone/>
            </a:pPr>
            <a:endParaRPr lang="fr-FR" sz="2800" b="1" dirty="0"/>
          </a:p>
          <a:p>
            <a:pPr marL="114300" indent="0">
              <a:buNone/>
            </a:pPr>
            <a:r>
              <a:rPr lang="fr-FR" sz="2400" b="1" dirty="0">
                <a:hlinkClick r:id="rId2"/>
              </a:rPr>
              <a:t>https://theconversation.com/la-diversite-religieuse-de-la-france-vue-de-pres-131190</a:t>
            </a:r>
            <a:endParaRPr lang="fr-FR" sz="2400" b="1" dirty="0"/>
          </a:p>
          <a:p>
            <a:pPr marL="114300" indent="0">
              <a:buNone/>
            </a:pPr>
            <a:endParaRPr lang="fr-FR" sz="2400" b="1" dirty="0"/>
          </a:p>
          <a:p>
            <a:pPr marL="114300" indent="0">
              <a:buNone/>
            </a:pPr>
            <a:r>
              <a:rPr lang="fr-FR" sz="2400" b="1" dirty="0">
                <a:hlinkClick r:id="rId3"/>
              </a:rPr>
              <a:t>https://www.college-de-france.fr/fr/agenda/seminaire/religions-et-migrations/pratiques-et-attitudes-religieuses-les-grandes-tendances</a:t>
            </a:r>
            <a:endParaRPr lang="fr-FR" sz="2400" b="1" dirty="0"/>
          </a:p>
          <a:p>
            <a:pPr marL="114300" indent="0">
              <a:buNone/>
            </a:pPr>
            <a:endParaRPr lang="fr-FR" sz="2800" b="1" dirty="0"/>
          </a:p>
          <a:p>
            <a:pPr marL="114300" indent="0">
              <a:buNone/>
            </a:pPr>
            <a:endParaRPr lang="fr-FR" sz="2800" b="1" dirty="0"/>
          </a:p>
          <a:p>
            <a:pPr marL="114300" indent="0">
              <a:buNone/>
            </a:pPr>
            <a:endParaRPr lang="fr-FR" sz="1800" dirty="0"/>
          </a:p>
          <a:p>
            <a:endParaRPr lang="fr-FR" dirty="0"/>
          </a:p>
          <a:p>
            <a:pPr marL="114300" indent="0">
              <a:buNone/>
            </a:pPr>
            <a:endParaRPr lang="fr-FR" dirty="0"/>
          </a:p>
          <a:p>
            <a:pPr marL="114300" indent="0">
              <a:buNone/>
            </a:pPr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D3F7E219-B122-41ED-9B87-5373FF301FA2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2014" y="1417638"/>
            <a:ext cx="1756880" cy="2387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069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000" dirty="0"/>
              <a:t>Cours 1  : Les religions en France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b="1" dirty="0"/>
              <a:t>Pas de données officielles sur les religions en France </a:t>
            </a:r>
          </a:p>
          <a:p>
            <a:pPr marL="114300" indent="0">
              <a:buNone/>
            </a:pPr>
            <a:endParaRPr lang="fr-FR" sz="2800" b="1" dirty="0"/>
          </a:p>
          <a:p>
            <a:r>
              <a:rPr lang="fr-FR" sz="2800" b="1" dirty="0"/>
              <a:t>Les religions en France : une approche par les études quantitatives existantes</a:t>
            </a:r>
          </a:p>
          <a:p>
            <a:endParaRPr lang="fr-FR" sz="2800" b="1" dirty="0"/>
          </a:p>
          <a:p>
            <a:r>
              <a:rPr lang="fr-FR" sz="2800" b="1" dirty="0"/>
              <a:t>Identification des grandes tendances : déclin et diversification ?</a:t>
            </a:r>
          </a:p>
          <a:p>
            <a:endParaRPr lang="fr-FR" sz="2800" b="1" dirty="0"/>
          </a:p>
          <a:p>
            <a:endParaRPr lang="fr-FR" sz="2800" b="1" dirty="0"/>
          </a:p>
          <a:p>
            <a:endParaRPr lang="fr-FR" sz="2800" b="1" dirty="0"/>
          </a:p>
          <a:p>
            <a:pPr marL="114300" indent="0">
              <a:buNone/>
            </a:pPr>
            <a:endParaRPr lang="fr-FR" sz="1800" dirty="0"/>
          </a:p>
          <a:p>
            <a:endParaRPr lang="fr-FR" dirty="0"/>
          </a:p>
          <a:p>
            <a:pPr marL="114300" indent="0">
              <a:buNone/>
            </a:pPr>
            <a:endParaRPr lang="fr-FR" dirty="0"/>
          </a:p>
          <a:p>
            <a:pPr marL="11430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18027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000" dirty="0"/>
              <a:t>Cours 1  : Les religions en France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480060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fr-FR" sz="2800" b="1" i="1" dirty="0"/>
              <a:t>Les enquêtes quantitatives sur Moodle :</a:t>
            </a:r>
          </a:p>
          <a:p>
            <a:pPr marL="114300" indent="0">
              <a:buNone/>
            </a:pPr>
            <a:endParaRPr lang="fr-FR" sz="2800" b="1" dirty="0"/>
          </a:p>
          <a:p>
            <a:r>
              <a:rPr lang="fr-FR" sz="2800" b="1" dirty="0"/>
              <a:t>Les catholiques (IFOP, 2010 et 2025)</a:t>
            </a:r>
          </a:p>
          <a:p>
            <a:endParaRPr lang="fr-FR" sz="2800" b="1" dirty="0"/>
          </a:p>
          <a:p>
            <a:r>
              <a:rPr lang="fr-FR" sz="2800" b="1" dirty="0"/>
              <a:t>Diversité religieuse (TEO 2, 2023)</a:t>
            </a:r>
          </a:p>
          <a:p>
            <a:endParaRPr lang="fr-FR" sz="2800" b="1" dirty="0"/>
          </a:p>
          <a:p>
            <a:r>
              <a:rPr lang="fr-FR" sz="2800" b="1" dirty="0"/>
              <a:t>Rapport des Français à la religion (2021)</a:t>
            </a:r>
          </a:p>
          <a:p>
            <a:endParaRPr lang="fr-FR" sz="2800" b="1" dirty="0"/>
          </a:p>
          <a:p>
            <a:r>
              <a:rPr lang="fr-FR" sz="2800" b="1" dirty="0"/>
              <a:t>Les musulmans en France (2023)</a:t>
            </a:r>
            <a:endParaRPr lang="fr-FR" dirty="0"/>
          </a:p>
          <a:p>
            <a:pPr marL="114300" indent="0">
              <a:buNone/>
            </a:pPr>
            <a:endParaRPr lang="fr-FR" dirty="0"/>
          </a:p>
          <a:p>
            <a:pPr marL="11430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60965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200" dirty="0"/>
              <a:t>Quelques chiffres en 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Les premiers chiffres que l’on va discuter sont tirés de :</a:t>
            </a:r>
          </a:p>
          <a:p>
            <a:pPr marL="114300" indent="0">
              <a:buNone/>
            </a:pPr>
            <a:endParaRPr lang="fr-FR" dirty="0"/>
          </a:p>
          <a:p>
            <a:pPr marL="114300" indent="0">
              <a:buNone/>
            </a:pPr>
            <a:r>
              <a:rPr lang="fr-FR" dirty="0"/>
              <a:t>- Philippe PORTIER et Jean-Paul WILLAIME, La religion dans la France contemporaine. Entre sécularisation et recomposition, Paris, Armand Colin, 2021</a:t>
            </a:r>
          </a:p>
          <a:p>
            <a:pPr marL="114300" indent="0">
              <a:buNone/>
            </a:pPr>
            <a:r>
              <a:rPr lang="fr-FR" dirty="0"/>
              <a:t>-&gt; Des chiffres tirés principalement de l’enquête ISSP (enquête multinationale) et de l’enquête EVS (</a:t>
            </a:r>
            <a:r>
              <a:rPr lang="fr-FR" dirty="0" err="1"/>
              <a:t>European</a:t>
            </a:r>
            <a:r>
              <a:rPr lang="fr-FR" dirty="0"/>
              <a:t> Value Survey)</a:t>
            </a:r>
          </a:p>
          <a:p>
            <a:pPr marL="114300" indent="0">
              <a:buNone/>
            </a:pPr>
            <a:endParaRPr lang="fr-FR" dirty="0"/>
          </a:p>
          <a:p>
            <a:pPr>
              <a:buFontTx/>
              <a:buChar char="-"/>
            </a:pPr>
            <a:r>
              <a:rPr lang="fr-FR" dirty="0"/>
              <a:t>Jean-Paul WILLAIME, « L’Europe, une exception religieuse dans le monde »</a:t>
            </a:r>
            <a:r>
              <a:rPr lang="fr-FR" i="1" dirty="0"/>
              <a:t>, Cahiers français nº389</a:t>
            </a:r>
            <a:r>
              <a:rPr lang="fr-FR" dirty="0"/>
              <a:t>, p. 2-7.</a:t>
            </a:r>
          </a:p>
          <a:p>
            <a:pPr>
              <a:buFontTx/>
              <a:buChar char="-"/>
            </a:pPr>
            <a:endParaRPr lang="fr-FR" dirty="0"/>
          </a:p>
          <a:p>
            <a:pPr>
              <a:buFontTx/>
              <a:buChar char="-"/>
            </a:pPr>
            <a:r>
              <a:rPr lang="fr-FR" dirty="0" err="1"/>
              <a:t>Pew</a:t>
            </a:r>
            <a:r>
              <a:rPr lang="fr-FR" dirty="0"/>
              <a:t> </a:t>
            </a:r>
            <a:r>
              <a:rPr lang="fr-FR" dirty="0" err="1"/>
              <a:t>Research</a:t>
            </a:r>
            <a:r>
              <a:rPr lang="fr-FR" dirty="0"/>
              <a:t> Center pour les données américaines</a:t>
            </a:r>
          </a:p>
          <a:p>
            <a:pPr marL="11430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894614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Adjacency.thmx</Template>
  <TotalTime>706</TotalTime>
  <Words>798</Words>
  <Application>Microsoft Office PowerPoint</Application>
  <PresentationFormat>Affichage à l'écran (4:3)</PresentationFormat>
  <Paragraphs>200</Paragraphs>
  <Slides>22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6" baseType="lpstr">
      <vt:lpstr>Arial</vt:lpstr>
      <vt:lpstr>Calibri</vt:lpstr>
      <vt:lpstr>Cambria</vt:lpstr>
      <vt:lpstr>Adjacency</vt:lpstr>
      <vt:lpstr>L3 Sociologie des religions </vt:lpstr>
      <vt:lpstr>Sociologie des religions</vt:lpstr>
      <vt:lpstr>Sociologie des religions</vt:lpstr>
      <vt:lpstr>Sociologie des religions</vt:lpstr>
      <vt:lpstr>Sociologie des religions</vt:lpstr>
      <vt:lpstr>Cours 1  : Les religions en France</vt:lpstr>
      <vt:lpstr>Cours 1  : Les religions en France</vt:lpstr>
      <vt:lpstr>Cours 1  : Les religions en France</vt:lpstr>
      <vt:lpstr>Quelques chiffres en introduction</vt:lpstr>
      <vt:lpstr>Quelques chiffres en introduction : La France</vt:lpstr>
      <vt:lpstr>Quelques chiffres en introduction : La France</vt:lpstr>
      <vt:lpstr>Des chiffres à contraster…</vt:lpstr>
      <vt:lpstr>Quelques chiffres en introduction : La France</vt:lpstr>
      <vt:lpstr>Quelques chiffres en introduction : La France</vt:lpstr>
      <vt:lpstr>Quelques chiffres en introduction</vt:lpstr>
      <vt:lpstr>Quelques chiffres en introduction</vt:lpstr>
      <vt:lpstr>Quelques chiffres en introduction : Les Etats-Unis </vt:lpstr>
      <vt:lpstr>Quelques chiffres en introduction : Les Etats-Unis</vt:lpstr>
      <vt:lpstr>Quelques chiffres en introduction : Les Etats-Unis</vt:lpstr>
      <vt:lpstr>Quelques chiffres en introduction : Les Etats-Unis</vt:lpstr>
      <vt:lpstr>Quelques chiffres en introduction : Les Etats-Unis</vt:lpstr>
      <vt:lpstr>Quelques chiffres en introduction : Les Etats-Unis</vt:lpstr>
    </vt:vector>
  </TitlesOfParts>
  <Company>Paris Sorbonne University Abu Dhabi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L3 Sociologie des religions </dc:title>
  <dc:creator>sebastien mosbah-natanson</dc:creator>
  <cp:lastModifiedBy>Sebastien MOSBAH NATANSON</cp:lastModifiedBy>
  <cp:revision>78</cp:revision>
  <dcterms:created xsi:type="dcterms:W3CDTF">2021-02-02T13:02:10Z</dcterms:created>
  <dcterms:modified xsi:type="dcterms:W3CDTF">2025-09-23T16:28:42Z</dcterms:modified>
</cp:coreProperties>
</file>