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345" r:id="rId3"/>
    <p:sldId id="359" r:id="rId4"/>
    <p:sldId id="366" r:id="rId5"/>
    <p:sldId id="360" r:id="rId6"/>
    <p:sldId id="363" r:id="rId7"/>
    <p:sldId id="364" r:id="rId8"/>
    <p:sldId id="342" r:id="rId9"/>
    <p:sldId id="354" r:id="rId10"/>
    <p:sldId id="343" r:id="rId11"/>
    <p:sldId id="344" r:id="rId12"/>
    <p:sldId id="355" r:id="rId13"/>
    <p:sldId id="356" r:id="rId14"/>
    <p:sldId id="36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70"/>
    <p:restoredTop sz="94632"/>
  </p:normalViewPr>
  <p:slideViewPr>
    <p:cSldViewPr snapToGrid="0" snapToObjects="1">
      <p:cViewPr varScale="1">
        <p:scale>
          <a:sx n="62" d="100"/>
          <a:sy n="62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C54B354-F582-224A-8D00-D81D173CA06F}" type="datetimeFigureOut">
              <a:rPr lang="en-US" smtClean="0"/>
              <a:t>11/25/2025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1D30289-C247-B341-BDCA-9A318F180DF0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7898" y="1052377"/>
            <a:ext cx="652064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/>
              <a:t>L1SOEC01 - Tradition sociologique 1</a:t>
            </a:r>
          </a:p>
          <a:p>
            <a:pPr algn="ctr"/>
            <a:endParaRPr lang="fr-FR" sz="3600" b="1" dirty="0"/>
          </a:p>
          <a:p>
            <a:pPr algn="ctr"/>
            <a:r>
              <a:rPr lang="fr-FR" sz="3600" b="1" dirty="0"/>
              <a:t>Cours 2.2</a:t>
            </a:r>
          </a:p>
          <a:p>
            <a:pPr algn="ctr"/>
            <a:r>
              <a:rPr lang="fr-FR" sz="3600" b="1" dirty="0"/>
              <a:t>Auguste Comte fondateur de la sociologie</a:t>
            </a:r>
            <a:br>
              <a:rPr lang="fr-FR" sz="3600" b="1" dirty="0"/>
            </a:br>
            <a:endParaRPr lang="fr-FR" sz="3600" b="1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3F60CF5-AE33-58A3-8BF1-9EB60926985A}"/>
              </a:ext>
            </a:extLst>
          </p:cNvPr>
          <p:cNvSpPr txBox="1"/>
          <p:nvPr/>
        </p:nvSpPr>
        <p:spPr>
          <a:xfrm>
            <a:off x="1878904" y="5661764"/>
            <a:ext cx="61863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Enseignant : Sébastien Mosbah-Natanson, maître de conférences</a:t>
            </a:r>
          </a:p>
          <a:p>
            <a:endParaRPr lang="fr-FR" dirty="0"/>
          </a:p>
          <a:p>
            <a:r>
              <a:rPr lang="fr-FR" dirty="0" err="1"/>
              <a:t>sebastien.mosbah_natanson@sorbonne-universite.fr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223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E0F1F7-4BF6-4977-8063-10384677E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400" dirty="0"/>
              <a:t>II. La philosophie positive et la sociologie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A01076-D92E-9403-C9F7-4E9E3CE46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5819434" cy="4800600"/>
          </a:xfrm>
        </p:spPr>
        <p:txBody>
          <a:bodyPr/>
          <a:lstStyle/>
          <a:p>
            <a:r>
              <a:rPr lang="fr-FR" dirty="0"/>
              <a:t>La loi des trois états : les grandes étapes du développement de la pensée humaine et de la connaissance</a:t>
            </a:r>
          </a:p>
          <a:p>
            <a:endParaRPr lang="fr-FR" dirty="0"/>
          </a:p>
          <a:p>
            <a:pPr>
              <a:buFont typeface="Wingdings" pitchFamily="2" charset="2"/>
              <a:buChar char="Ø"/>
            </a:pPr>
            <a:r>
              <a:rPr lang="fr-FR" i="1" dirty="0"/>
              <a:t>Age théologique</a:t>
            </a:r>
          </a:p>
          <a:p>
            <a:pPr>
              <a:buFont typeface="Wingdings" pitchFamily="2" charset="2"/>
              <a:buChar char="Ø"/>
            </a:pPr>
            <a:r>
              <a:rPr lang="fr-FR" i="1" dirty="0"/>
              <a:t>Age métaphysique</a:t>
            </a:r>
          </a:p>
          <a:p>
            <a:pPr>
              <a:buFont typeface="Wingdings" pitchFamily="2" charset="2"/>
              <a:buChar char="Ø"/>
            </a:pPr>
            <a:r>
              <a:rPr lang="fr-FR" i="1" dirty="0"/>
              <a:t>Age positif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 descr="Une image contenant texte, livre, papier, reliure&#10;&#10;Description générée automatiquement">
            <a:extLst>
              <a:ext uri="{FF2B5EF4-FFF2-40B4-BE49-F238E27FC236}">
                <a16:creationId xmlns:a16="http://schemas.microsoft.com/office/drawing/2014/main" id="{E64BDDA4-DB16-7D5C-D3D8-D208174E4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5042" y="1837154"/>
            <a:ext cx="1780674" cy="273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320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A4CA39-47BD-FD16-5201-FEC9D12AE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400" dirty="0"/>
              <a:t>II. La philosophie positive et la sociologie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662DBB-82EB-7AD5-4493-9A1E59A88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6598783" cy="4800600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fr-FR" b="1" i="1" dirty="0"/>
              <a:t>2.2 Fonder la sociologie</a:t>
            </a:r>
          </a:p>
          <a:p>
            <a:r>
              <a:rPr lang="fr-FR" dirty="0"/>
              <a:t>Comte pose les fondements de la sociologie entre la 46</a:t>
            </a:r>
            <a:r>
              <a:rPr lang="fr-FR" baseline="30000" dirty="0"/>
              <a:t>e</a:t>
            </a:r>
            <a:r>
              <a:rPr lang="fr-FR" dirty="0"/>
              <a:t> et la 51</a:t>
            </a:r>
            <a:r>
              <a:rPr lang="fr-FR" baseline="30000" dirty="0"/>
              <a:t>e</a:t>
            </a:r>
            <a:r>
              <a:rPr lang="fr-FR" dirty="0"/>
              <a:t> leçon</a:t>
            </a:r>
          </a:p>
          <a:p>
            <a:pPr marL="82296" indent="0">
              <a:buNone/>
            </a:pPr>
            <a:r>
              <a:rPr lang="fr-FR" dirty="0"/>
              <a:t>     </a:t>
            </a:r>
          </a:p>
          <a:p>
            <a:pPr marL="82296" indent="0">
              <a:buNone/>
            </a:pPr>
            <a:r>
              <a:rPr lang="fr-FR" dirty="0"/>
              <a:t>      Invention du néologisme « sociologie » en complément de « physique social »</a:t>
            </a:r>
          </a:p>
          <a:p>
            <a:pPr marL="82296" indent="0">
              <a:buNone/>
            </a:pPr>
            <a:endParaRPr lang="fr-FR" dirty="0"/>
          </a:p>
          <a:p>
            <a:r>
              <a:rPr lang="fr-FR" dirty="0"/>
              <a:t>Comparaison avec la biologie : anatomie et physiologie </a:t>
            </a:r>
          </a:p>
          <a:p>
            <a:pPr marL="82296" indent="0">
              <a:buNone/>
            </a:pPr>
            <a:r>
              <a:rPr lang="fr-FR" i="1" dirty="0"/>
              <a:t>Métaphore de l’organisme : organicisme social</a:t>
            </a:r>
          </a:p>
          <a:p>
            <a:endParaRPr lang="fr-FR" dirty="0"/>
          </a:p>
          <a:p>
            <a:r>
              <a:rPr lang="fr-FR" dirty="0"/>
              <a:t>La sociologie doit se diviser en statique sociale et dynamique sociale</a:t>
            </a:r>
          </a:p>
        </p:txBody>
      </p:sp>
      <p:pic>
        <p:nvPicPr>
          <p:cNvPr id="5" name="Image 4" descr="Une image contenant texte, affiche, livre, graphisme&#10;&#10;Description générée automatiquement">
            <a:extLst>
              <a:ext uri="{FF2B5EF4-FFF2-40B4-BE49-F238E27FC236}">
                <a16:creationId xmlns:a16="http://schemas.microsoft.com/office/drawing/2014/main" id="{F8293FF8-A787-A8BD-0665-DDE7A50E5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708" y="2137364"/>
            <a:ext cx="1257980" cy="2044218"/>
          </a:xfrm>
          <a:prstGeom prst="rect">
            <a:avLst/>
          </a:prstGeom>
        </p:spPr>
      </p:pic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462C5AC6-5397-4E4F-8088-6A38817B2317}"/>
              </a:ext>
            </a:extLst>
          </p:cNvPr>
          <p:cNvSpPr/>
          <p:nvPr/>
        </p:nvSpPr>
        <p:spPr>
          <a:xfrm>
            <a:off x="946404" y="2803098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9664B-2722-25F6-C6BC-6B4FCA926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96D320-1793-2A0A-42F0-DF68FCE3D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400" dirty="0"/>
              <a:t>II. La philosophie positive et la sociologie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F911B7-4199-6932-5CB9-2A3CCF4FA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657" y="1386816"/>
            <a:ext cx="6146721" cy="4800600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La statique sociale : « l’étude positive (…) des actions réactions mutuelles qu’exercent les unes sur les autres toutes les diverses parties quelconques d’un système social »</a:t>
            </a:r>
          </a:p>
          <a:p>
            <a:pPr marL="82296" indent="0">
              <a:buNone/>
            </a:pPr>
            <a:r>
              <a:rPr lang="fr-FR" dirty="0"/>
              <a:t>Dans le </a:t>
            </a:r>
            <a:r>
              <a:rPr lang="fr-FR" i="1" dirty="0"/>
              <a:t>Traité de sociologie</a:t>
            </a:r>
            <a:r>
              <a:rPr lang="fr-FR" dirty="0"/>
              <a:t>, Comte étudie la religion, la propriété, la famille, le langage, l’organisme social et la division du travail</a:t>
            </a:r>
          </a:p>
          <a:p>
            <a:pPr marL="82296" indent="0">
              <a:buNone/>
            </a:pPr>
            <a:endParaRPr lang="fr-FR" dirty="0"/>
          </a:p>
          <a:p>
            <a:r>
              <a:rPr lang="fr-FR" dirty="0"/>
              <a:t>La dynamique sociale : lois du développement historique de l’humanité et des sociétés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8D2B072-CDE7-47A4-886B-B3EC16272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0412" y="2462045"/>
            <a:ext cx="1473276" cy="1625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469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06009-71A1-6C2C-F688-235CD5B94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2491D-189D-5B32-F26F-0A88C84FB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400" dirty="0"/>
              <a:t>II. La philosophie positive et la sociologie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8F71DD-A45D-A98A-37DF-D9C650423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483796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Au fondement de la statique sociale, le principe du « consensus » ou de « l’harmonie »</a:t>
            </a:r>
          </a:p>
          <a:p>
            <a:pPr>
              <a:buFontTx/>
              <a:buChar char="-"/>
            </a:pPr>
            <a:r>
              <a:rPr lang="fr-FR" sz="2800" dirty="0"/>
              <a:t>La solidarité entre les institutions d’une société ou entre les parties du système social </a:t>
            </a:r>
          </a:p>
          <a:p>
            <a:pPr>
              <a:buFontTx/>
              <a:buChar char="-"/>
            </a:pPr>
            <a:r>
              <a:rPr lang="fr-FR" sz="2800" dirty="0"/>
              <a:t>ou la « notion rationnelle du consensus fondamental du système spécial de ces institutions avec le système total de la civilisation humaine »</a:t>
            </a:r>
          </a:p>
          <a:p>
            <a:pPr marL="82296" indent="0">
              <a:buNone/>
            </a:pPr>
            <a:endParaRPr lang="fr-FR" dirty="0"/>
          </a:p>
          <a:p>
            <a:r>
              <a:rPr lang="fr-FR" dirty="0"/>
              <a:t>Différence avec Marx qui insiste sur le conflit (même si Comte pense aussi les contradictions de la société)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6617B97-9C8A-4967-9B2D-DFC97CE4B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036" y="4961758"/>
            <a:ext cx="2867850" cy="165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8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06009-71A1-6C2C-F688-235CD5B94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2491D-189D-5B32-F26F-0A88C84FB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400" dirty="0"/>
              <a:t>II. La philosophie positive et la sociologie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8F71DD-A45D-A98A-37DF-D9C650423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Question des relations avec l’art social</a:t>
            </a:r>
          </a:p>
          <a:p>
            <a:endParaRPr lang="fr-FR" dirty="0"/>
          </a:p>
          <a:p>
            <a:pPr>
              <a:buFont typeface="Wingdings" pitchFamily="2" charset="2"/>
              <a:buChar char="Ø"/>
            </a:pPr>
            <a:r>
              <a:rPr lang="fr-FR" dirty="0"/>
              <a:t>Biologie -&gt; médecine</a:t>
            </a:r>
          </a:p>
          <a:p>
            <a:pPr>
              <a:buFont typeface="Wingdings" pitchFamily="2" charset="2"/>
              <a:buChar char="Ø"/>
            </a:pPr>
            <a:endParaRPr lang="fr-FR" dirty="0"/>
          </a:p>
          <a:p>
            <a:pPr>
              <a:buFont typeface="Wingdings" pitchFamily="2" charset="2"/>
              <a:buChar char="Ø"/>
            </a:pPr>
            <a:r>
              <a:rPr lang="fr-FR" dirty="0"/>
              <a:t>Sociologie -&gt; une politique rationnelle ?</a:t>
            </a:r>
          </a:p>
        </p:txBody>
      </p:sp>
      <p:pic>
        <p:nvPicPr>
          <p:cNvPr id="5" name="Image 4" descr="Une image contenant Équipement médical, Instrument scientifique, soins de santé, médical&#10;&#10;Description générée automatiquement">
            <a:extLst>
              <a:ext uri="{FF2B5EF4-FFF2-40B4-BE49-F238E27FC236}">
                <a16:creationId xmlns:a16="http://schemas.microsoft.com/office/drawing/2014/main" id="{69FD341D-97D6-04A8-2A7C-143E066A1D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6193" y="4699000"/>
            <a:ext cx="1739900" cy="1155700"/>
          </a:xfrm>
          <a:prstGeom prst="rect">
            <a:avLst/>
          </a:prstGeom>
        </p:spPr>
      </p:pic>
      <p:pic>
        <p:nvPicPr>
          <p:cNvPr id="7" name="Image 6" descr="Une image contenant dessin, croquis, illustration, Dessin animé&#10;&#10;Description générée automatiquement">
            <a:extLst>
              <a:ext uri="{FF2B5EF4-FFF2-40B4-BE49-F238E27FC236}">
                <a16:creationId xmlns:a16="http://schemas.microsoft.com/office/drawing/2014/main" id="{2CE5398B-64D5-6ACA-6378-DEDD79740C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4648" y="4565650"/>
            <a:ext cx="1422400" cy="1422400"/>
          </a:xfrm>
          <a:prstGeom prst="rect">
            <a:avLst/>
          </a:prstGeom>
        </p:spPr>
      </p:pic>
      <p:pic>
        <p:nvPicPr>
          <p:cNvPr id="6" name="Image 5" descr="Une image contenant Équipement médical, Instrument scientifique, soins de santé, médical&#10;&#10;Description générée automatiquement">
            <a:extLst>
              <a:ext uri="{FF2B5EF4-FFF2-40B4-BE49-F238E27FC236}">
                <a16:creationId xmlns:a16="http://schemas.microsoft.com/office/drawing/2014/main" id="{6B5AC09A-3199-40D0-A3E7-2178AB5EA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593" y="4851400"/>
            <a:ext cx="1739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978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764A3C-50F1-B743-E7D1-E9EF3EB5E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9E6C01-4A32-E2FF-BAF9-8A9332713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Né en 1798 à Montpellier</a:t>
            </a:r>
          </a:p>
          <a:p>
            <a:r>
              <a:rPr lang="fr-FR" dirty="0"/>
              <a:t>Brillant élève, intègre l’Ecole</a:t>
            </a:r>
          </a:p>
          <a:p>
            <a:pPr marL="82296" indent="0">
              <a:buNone/>
            </a:pPr>
            <a:r>
              <a:rPr lang="fr-FR" dirty="0"/>
              <a:t>Polytechnique</a:t>
            </a:r>
          </a:p>
          <a:p>
            <a:r>
              <a:rPr lang="fr-FR" dirty="0"/>
              <a:t>Devient le secrétaire de St-Simon jusqu’en 1824</a:t>
            </a:r>
          </a:p>
          <a:p>
            <a:r>
              <a:rPr lang="fr-FR" dirty="0"/>
              <a:t>Vit de cours de mathématiques</a:t>
            </a:r>
          </a:p>
          <a:p>
            <a:endParaRPr lang="fr-FR" dirty="0"/>
          </a:p>
          <a:p>
            <a:r>
              <a:rPr lang="fr-FR" dirty="0"/>
              <a:t>Meurt </a:t>
            </a:r>
            <a:r>
              <a:rPr lang="fr-FR"/>
              <a:t>en 1857</a:t>
            </a:r>
            <a:endParaRPr lang="fr-FR" dirty="0"/>
          </a:p>
          <a:p>
            <a:endParaRPr lang="fr-FR" dirty="0"/>
          </a:p>
        </p:txBody>
      </p:sp>
      <p:pic>
        <p:nvPicPr>
          <p:cNvPr id="5" name="Image 4" descr="Une image contenant Visage humain, croquis, portrait, homme&#10;&#10;Description générée automatiquement">
            <a:extLst>
              <a:ext uri="{FF2B5EF4-FFF2-40B4-BE49-F238E27FC236}">
                <a16:creationId xmlns:a16="http://schemas.microsoft.com/office/drawing/2014/main" id="{FEFD08AA-385E-E5E7-F451-7DC7EBCAA0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5684" y="1040649"/>
            <a:ext cx="1270000" cy="15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989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764A3C-50F1-B743-E7D1-E9EF3EB5E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9E6C01-4A32-E2FF-BAF9-8A9332713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142" y="1417638"/>
            <a:ext cx="5761968" cy="4800600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fr-FR" dirty="0"/>
              <a:t>Trois étapes dans sa pensée :</a:t>
            </a:r>
          </a:p>
          <a:p>
            <a:pPr marL="82296" indent="0">
              <a:buNone/>
            </a:pPr>
            <a:endParaRPr lang="fr-FR" sz="1300" dirty="0"/>
          </a:p>
          <a:p>
            <a:r>
              <a:rPr lang="fr-FR" dirty="0"/>
              <a:t>1820-26 : penseur de la société industrielle et scientifique</a:t>
            </a:r>
          </a:p>
          <a:p>
            <a:pPr marL="82296" indent="0">
              <a:buNone/>
            </a:pPr>
            <a:r>
              <a:rPr lang="fr-FR" dirty="0"/>
              <a:t>Ex. </a:t>
            </a:r>
            <a:r>
              <a:rPr lang="fr-FR" i="1" dirty="0"/>
              <a:t>: Prospectus des travaux scientifiques nécessaires pour réorganiser la société </a:t>
            </a:r>
            <a:r>
              <a:rPr lang="fr-FR" dirty="0"/>
              <a:t>(1822)</a:t>
            </a:r>
          </a:p>
          <a:p>
            <a:pPr marL="82296" indent="0">
              <a:buNone/>
            </a:pPr>
            <a:r>
              <a:rPr lang="fr-FR" dirty="0"/>
              <a:t> </a:t>
            </a:r>
          </a:p>
          <a:p>
            <a:r>
              <a:rPr lang="fr-FR" dirty="0"/>
              <a:t>1830-1842 : Philosophe des sciences et fondateur de la sociologie</a:t>
            </a:r>
          </a:p>
          <a:p>
            <a:pPr marL="82296" indent="0">
              <a:buNone/>
            </a:pPr>
            <a:r>
              <a:rPr lang="fr-FR" i="1" dirty="0"/>
              <a:t>Cours de philosophie positive</a:t>
            </a:r>
            <a:r>
              <a:rPr lang="fr-FR" dirty="0"/>
              <a:t>. 6 tomes</a:t>
            </a:r>
          </a:p>
          <a:p>
            <a:pPr marL="82296" indent="0">
              <a:buNone/>
            </a:pPr>
            <a:endParaRPr lang="fr-FR" dirty="0"/>
          </a:p>
          <a:p>
            <a:r>
              <a:rPr lang="fr-FR" dirty="0"/>
              <a:t>Après 1846 : fondateur de la religion positiviste</a:t>
            </a:r>
          </a:p>
          <a:p>
            <a:pPr marL="82296" indent="0">
              <a:buNone/>
            </a:pPr>
            <a:r>
              <a:rPr lang="fr-FR" i="1" dirty="0"/>
              <a:t>Système de politique positive ou Traité de sociologie instituant la religion de l’humanité </a:t>
            </a:r>
            <a:r>
              <a:rPr lang="fr-FR" dirty="0"/>
              <a:t>(1851-1854)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34D6689-4BEA-497B-89EA-656687A6C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5110" y="1955703"/>
            <a:ext cx="1206562" cy="1892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73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C0FBF-D274-4CEC-B925-CE22729E3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85F652-5031-4219-87A0-6552D1F4C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Conseils bibliographiques</a:t>
            </a:r>
          </a:p>
          <a:p>
            <a:pPr marL="82296" indent="0">
              <a:buNone/>
            </a:pPr>
            <a:r>
              <a:rPr lang="fr-FR" sz="2800" dirty="0"/>
              <a:t>- Auguste Comte, </a:t>
            </a:r>
            <a:r>
              <a:rPr lang="fr-FR" sz="2800" i="1" dirty="0"/>
              <a:t>Leçons de sociologie </a:t>
            </a:r>
            <a:r>
              <a:rPr lang="fr-FR" sz="2800" dirty="0"/>
              <a:t>(extraites du </a:t>
            </a:r>
            <a:r>
              <a:rPr lang="fr-FR" sz="2800" i="1" dirty="0"/>
              <a:t>Cours de philosophie positive</a:t>
            </a:r>
            <a:r>
              <a:rPr lang="fr-FR" sz="2800" dirty="0"/>
              <a:t>), GF-Flammarion, 2012.</a:t>
            </a:r>
          </a:p>
          <a:p>
            <a:pPr marL="82296" indent="0">
              <a:buNone/>
            </a:pPr>
            <a:endParaRPr lang="fr-FR" sz="2800" dirty="0"/>
          </a:p>
          <a:p>
            <a:pPr marL="82296" indent="0">
              <a:buNone/>
            </a:pPr>
            <a:r>
              <a:rPr lang="fr-FR" sz="2800"/>
              <a:t>- Chapitres consacrés </a:t>
            </a:r>
            <a:r>
              <a:rPr lang="fr-FR" sz="2800" dirty="0"/>
              <a:t>à Compte dans:</a:t>
            </a:r>
          </a:p>
          <a:p>
            <a:pPr marL="82296" indent="0">
              <a:buNone/>
            </a:pPr>
            <a:r>
              <a:rPr lang="fr-FR" sz="2800" dirty="0"/>
              <a:t>Raymond Aron, </a:t>
            </a:r>
            <a:r>
              <a:rPr lang="fr-FR" sz="2800" i="1" dirty="0"/>
              <a:t>Les étapes de la pensée sociologique</a:t>
            </a:r>
            <a:r>
              <a:rPr lang="fr-FR" sz="2800" dirty="0"/>
              <a:t>, Gallimard, 1967.</a:t>
            </a:r>
          </a:p>
          <a:p>
            <a:pPr marL="82296" indent="0">
              <a:buNone/>
            </a:pPr>
            <a:r>
              <a:rPr lang="fr-FR" sz="2800" dirty="0"/>
              <a:t>P.-J. Simon, </a:t>
            </a:r>
            <a:r>
              <a:rPr lang="fr-FR" sz="2800" i="1" dirty="0"/>
              <a:t>Histoire de la sociologie</a:t>
            </a:r>
            <a:r>
              <a:rPr lang="fr-FR" sz="2800" dirty="0"/>
              <a:t>, PUF, 2008.</a:t>
            </a:r>
          </a:p>
        </p:txBody>
      </p:sp>
    </p:spTree>
    <p:extLst>
      <p:ext uri="{BB962C8B-B14F-4D97-AF65-F5344CB8AC3E}">
        <p14:creationId xmlns:p14="http://schemas.microsoft.com/office/powerpoint/2010/main" val="2597561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764A3C-50F1-B743-E7D1-E9EF3EB5E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300" dirty="0"/>
              <a:t>I. Comte, penseur de la société industrielle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9E6C01-4A32-E2FF-BAF9-8A9332713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5859696" cy="4800600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Auguste Comte a été le secrétaire de Saint-Simon, l’un des premiers penseurs de la société industrielle</a:t>
            </a:r>
          </a:p>
          <a:p>
            <a:endParaRPr lang="fr-FR" dirty="0"/>
          </a:p>
          <a:p>
            <a:r>
              <a:rPr lang="fr-FR" dirty="0"/>
              <a:t>Comte, dans ses travaux de jeunesse, réfléchit à la crise de la société française </a:t>
            </a:r>
            <a:r>
              <a:rPr lang="fr-FR" dirty="0" err="1"/>
              <a:t>post-révolutionnaire</a:t>
            </a:r>
            <a:r>
              <a:rPr lang="fr-FR" dirty="0"/>
              <a:t> et européenne de son époque</a:t>
            </a:r>
          </a:p>
          <a:p>
            <a:endParaRPr lang="fr-FR" dirty="0"/>
          </a:p>
          <a:p>
            <a:r>
              <a:rPr lang="fr-FR" dirty="0"/>
              <a:t>Comme d’autres penseurs de son époque, il veut penser cette crise et lui trouver une solution par la science et les idées scientifiques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2FB01B5-ABB2-438D-9C5E-1D3A9F445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8868" y="1417638"/>
            <a:ext cx="1638384" cy="1682836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A01F396-2D01-40E2-9D4D-6A4EA6B76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162" y="5319647"/>
            <a:ext cx="1428823" cy="1263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76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764A3C-50F1-B743-E7D1-E9EF3EB5E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300" dirty="0"/>
              <a:t>I. Comte, penseur de la société industrielle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9E6C01-4A32-E2FF-BAF9-8A9332713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7" y="1447799"/>
            <a:ext cx="6886459" cy="5024919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Comte propose une typologie de deux types de société</a:t>
            </a:r>
          </a:p>
          <a:p>
            <a:pPr marL="82296" indent="0">
              <a:buNone/>
            </a:pPr>
            <a:r>
              <a:rPr lang="fr-FR" dirty="0"/>
              <a:t>1)La société théologique et militaire</a:t>
            </a:r>
          </a:p>
          <a:p>
            <a:pPr marL="82296" indent="0">
              <a:buNone/>
            </a:pPr>
            <a:r>
              <a:rPr lang="fr-FR" dirty="0"/>
              <a:t>2) La société scientifique et industrielle</a:t>
            </a:r>
          </a:p>
          <a:p>
            <a:pPr marL="82296" indent="0">
              <a:buNone/>
            </a:pPr>
            <a:endParaRPr lang="fr-FR" dirty="0"/>
          </a:p>
          <a:p>
            <a:r>
              <a:rPr lang="fr-FR" dirty="0"/>
              <a:t>La société féodale était une société dominée </a:t>
            </a:r>
          </a:p>
          <a:p>
            <a:pPr marL="82296" indent="0">
              <a:buNone/>
            </a:pPr>
            <a:r>
              <a:rPr lang="fr-FR" dirty="0"/>
              <a:t>par l’Eglise catholique sur le plan spirituel (pouvoir spirituel)</a:t>
            </a:r>
          </a:p>
          <a:p>
            <a:r>
              <a:rPr lang="fr-FR" dirty="0"/>
              <a:t>Cette société était tournée vers la prédominance de l’activité militaire (pouvoir temporel)</a:t>
            </a:r>
          </a:p>
          <a:p>
            <a:pPr marL="82296" indent="0">
              <a:buNone/>
            </a:pPr>
            <a:endParaRPr lang="fr-FR" dirty="0"/>
          </a:p>
          <a:p>
            <a:r>
              <a:rPr lang="fr-FR" dirty="0"/>
              <a:t>La société moderne est une société où la science, et les savants, devient le fondement du pouvoir spirituel</a:t>
            </a:r>
          </a:p>
          <a:p>
            <a:r>
              <a:rPr lang="fr-FR" dirty="0"/>
              <a:t>L’activité industrielle, ou exploitation rationnelle des ressources naturelles devient centrale, et avec elle les industriels, entrepreneurs et banquiers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770C917-54D1-4371-839E-C5AC2E609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799" y="2220712"/>
            <a:ext cx="1200212" cy="147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686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764A3C-50F1-B743-E7D1-E9EF3EB5E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300" dirty="0"/>
              <a:t>I. Comte, penseur de la société industrielle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9E6C01-4A32-E2FF-BAF9-8A9332713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fr-FR" dirty="0"/>
              <a:t>Quelques idées centrales sur la société industrielle pour Comte</a:t>
            </a:r>
          </a:p>
          <a:p>
            <a:pPr marL="82296" indent="0">
              <a:buNone/>
            </a:pPr>
            <a:endParaRPr lang="fr-FR" dirty="0"/>
          </a:p>
          <a:p>
            <a:r>
              <a:rPr lang="fr-FR" dirty="0"/>
              <a:t>Les savants et les industriels remplacent les prêtres et les hommes de guerre comme élites</a:t>
            </a:r>
          </a:p>
          <a:p>
            <a:r>
              <a:rPr lang="fr-FR" dirty="0"/>
              <a:t>L’organisation scientifique du travail est centrale dans le développement de la société industrielle (Comte penseur de l’organisation)</a:t>
            </a:r>
          </a:p>
          <a:p>
            <a:r>
              <a:rPr lang="fr-FR" dirty="0"/>
              <a:t>Critique des économistes libéraux et des socialistes</a:t>
            </a:r>
          </a:p>
          <a:p>
            <a:endParaRPr lang="fr-FR" dirty="0"/>
          </a:p>
          <a:p>
            <a:r>
              <a:rPr lang="fr-FR" dirty="0"/>
              <a:t>La société industrielle va devenir la société de l’humanité entière</a:t>
            </a:r>
          </a:p>
          <a:p>
            <a:r>
              <a:rPr lang="fr-FR" dirty="0"/>
              <a:t>Les guerres vont devenir anachroniques</a:t>
            </a:r>
          </a:p>
        </p:txBody>
      </p:sp>
    </p:spTree>
    <p:extLst>
      <p:ext uri="{BB962C8B-B14F-4D97-AF65-F5344CB8AC3E}">
        <p14:creationId xmlns:p14="http://schemas.microsoft.com/office/powerpoint/2010/main" val="464560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98AA58-8A1A-14FB-1899-60A575526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400" dirty="0"/>
              <a:t>II. La philosophie positive et la sociologie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913BE-A596-FB83-3B4F-4163FC000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5704931" cy="4800600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fr-FR" b="1" i="1" dirty="0"/>
              <a:t>2.1 Qu’est-ce que le Cours de philosophie positive ?</a:t>
            </a:r>
          </a:p>
          <a:p>
            <a:endParaRPr lang="fr-FR" dirty="0"/>
          </a:p>
          <a:p>
            <a:r>
              <a:rPr lang="fr-FR" dirty="0"/>
              <a:t>Le </a:t>
            </a:r>
            <a:r>
              <a:rPr lang="fr-FR" i="1" dirty="0"/>
              <a:t>Cours de philosophie positive </a:t>
            </a:r>
            <a:r>
              <a:rPr lang="fr-FR" dirty="0"/>
              <a:t>: 72 leçons publiées entre 1830 et 1842</a:t>
            </a:r>
          </a:p>
          <a:p>
            <a:pPr marL="82296" indent="0">
              <a:buNone/>
            </a:pPr>
            <a:endParaRPr lang="fr-FR" dirty="0"/>
          </a:p>
          <a:p>
            <a:r>
              <a:rPr lang="fr-FR" dirty="0"/>
              <a:t>Toutes les sciences : mathématiques; astronomie; physique; chimie; biologie; sociologie</a:t>
            </a:r>
          </a:p>
          <a:p>
            <a:pPr marL="82296" indent="0">
              <a:buNone/>
            </a:pPr>
            <a:endParaRPr lang="fr-FR" dirty="0"/>
          </a:p>
          <a:p>
            <a:r>
              <a:rPr lang="fr-FR" dirty="0"/>
              <a:t>Hiérarchie des sciences : généralité et complexité</a:t>
            </a:r>
          </a:p>
          <a:p>
            <a:r>
              <a:rPr lang="fr-FR" dirty="0"/>
              <a:t>Sciences analytiques et sciences synthétiques</a:t>
            </a:r>
          </a:p>
          <a:p>
            <a:pPr marL="82296" indent="0">
              <a:buNone/>
            </a:pPr>
            <a:r>
              <a:rPr lang="fr-FR" dirty="0"/>
              <a:t>(holisme méthodologique)</a:t>
            </a:r>
          </a:p>
        </p:txBody>
      </p:sp>
      <p:pic>
        <p:nvPicPr>
          <p:cNvPr id="7" name="Image 6" descr="Une image contenant texte, livre, art, Rectangle&#10;&#10;Description générée automatiquement">
            <a:extLst>
              <a:ext uri="{FF2B5EF4-FFF2-40B4-BE49-F238E27FC236}">
                <a16:creationId xmlns:a16="http://schemas.microsoft.com/office/drawing/2014/main" id="{2F25ACA5-62E9-2B9A-4C33-DD040068C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2421" y="1447800"/>
            <a:ext cx="1522258" cy="225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786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F286B-A3BD-3A90-F68E-AB4419836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2A386D-3933-80EB-7CAB-B199E0D47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400" dirty="0"/>
              <a:t>II. La philosophie positive et la sociologie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631F4C-E10D-8D91-38CC-1B00A8A91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1"/>
            <a:ext cx="7498080" cy="3997502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fr-FR" i="1" dirty="0"/>
              <a:t>Qu’est-ce que la philosophie positive ?</a:t>
            </a:r>
          </a:p>
          <a:p>
            <a:endParaRPr lang="fr-FR" dirty="0"/>
          </a:p>
          <a:p>
            <a:r>
              <a:rPr lang="fr-FR" dirty="0"/>
              <a:t>Comte désigne par là l’ensemble des sciences positives arrivées à maturité, ou bien « l’état définitif de l’intelligence humaine »</a:t>
            </a:r>
          </a:p>
          <a:p>
            <a:endParaRPr lang="fr-FR" dirty="0"/>
          </a:p>
          <a:p>
            <a:r>
              <a:rPr lang="fr-FR" dirty="0"/>
              <a:t>Il vise à la connaissance positive des faits, par l’observation et l’expérimentation, et à la découverte des lois de la nature et du social</a:t>
            </a:r>
          </a:p>
          <a:p>
            <a:pPr marL="82296" indent="0">
              <a:buNone/>
            </a:pPr>
            <a:endParaRPr lang="fr-FR" dirty="0"/>
          </a:p>
          <a:p>
            <a:r>
              <a:rPr lang="fr-FR" dirty="0"/>
              <a:t>L’ensemble des phénomènes, naturels ou sociaux, sont soumis à un déterminisme strict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6E3D5C6-D71E-462F-9977-19ADF16C2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6581" y="5208999"/>
            <a:ext cx="2863997" cy="158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28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8053</TotalTime>
  <Words>870</Words>
  <Application>Microsoft Office PowerPoint</Application>
  <PresentationFormat>Affichage à l'écran (4:3)</PresentationFormat>
  <Paragraphs>110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Gill Sans MT</vt:lpstr>
      <vt:lpstr>Verdana</vt:lpstr>
      <vt:lpstr>Wingdings</vt:lpstr>
      <vt:lpstr>Wingdings 2</vt:lpstr>
      <vt:lpstr>Solstice</vt:lpstr>
      <vt:lpstr>Présentation PowerPoint</vt:lpstr>
      <vt:lpstr>Introduction</vt:lpstr>
      <vt:lpstr>Introduction</vt:lpstr>
      <vt:lpstr>Introduction</vt:lpstr>
      <vt:lpstr>I. Comte, penseur de la société industrielle</vt:lpstr>
      <vt:lpstr>I. Comte, penseur de la société industrielle</vt:lpstr>
      <vt:lpstr>I. Comte, penseur de la société industrielle</vt:lpstr>
      <vt:lpstr>II. La philosophie positive et la sociologie</vt:lpstr>
      <vt:lpstr>II. La philosophie positive et la sociologie</vt:lpstr>
      <vt:lpstr>II. La philosophie positive et la sociologie</vt:lpstr>
      <vt:lpstr>II. La philosophie positive et la sociologie</vt:lpstr>
      <vt:lpstr>II. La philosophie positive et la sociologie</vt:lpstr>
      <vt:lpstr>II. La philosophie positive et la sociologie</vt:lpstr>
      <vt:lpstr>II. La philosophie positive et la sociologie</vt:lpstr>
    </vt:vector>
  </TitlesOfParts>
  <Company>Paris Sorbonne University Abu Dhabi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Axe 1 : Origines de la sociologie</dc:title>
  <dc:creator>sebastien mosbah-natanson</dc:creator>
  <cp:lastModifiedBy>Sebastien MOSBAH NATANSON</cp:lastModifiedBy>
  <cp:revision>204</cp:revision>
  <dcterms:created xsi:type="dcterms:W3CDTF">2017-01-14T16:29:57Z</dcterms:created>
  <dcterms:modified xsi:type="dcterms:W3CDTF">2025-11-25T13:23:15Z</dcterms:modified>
</cp:coreProperties>
</file>