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26" r:id="rId3"/>
    <p:sldId id="299" r:id="rId4"/>
    <p:sldId id="325" r:id="rId5"/>
    <p:sldId id="327" r:id="rId6"/>
    <p:sldId id="333" r:id="rId7"/>
    <p:sldId id="334" r:id="rId8"/>
    <p:sldId id="335" r:id="rId9"/>
    <p:sldId id="336" r:id="rId10"/>
    <p:sldId id="337" r:id="rId11"/>
    <p:sldId id="328" r:id="rId12"/>
    <p:sldId id="338" r:id="rId13"/>
    <p:sldId id="341" r:id="rId14"/>
    <p:sldId id="339" r:id="rId15"/>
    <p:sldId id="340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1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54B354-F582-224A-8D00-D81D173CA06F}" type="datetimeFigureOut">
              <a:rPr lang="en-US" smtClean="0"/>
              <a:t>12/9/24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radiofrance.fr/franceculture/l-histoire-d-haiti-en-quelques-dates-712984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fr.wikipedia.org/wiki/Joseph_Ant%C3%A9nor_Firm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898" y="1052377"/>
            <a:ext cx="6520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TD de Tradition sociologique 1</a:t>
            </a:r>
          </a:p>
          <a:p>
            <a:pPr algn="ctr"/>
            <a:endParaRPr lang="fr-FR" sz="3600" b="1" dirty="0"/>
          </a:p>
          <a:p>
            <a:pPr algn="ctr"/>
            <a:r>
              <a:rPr lang="fr-FR" sz="3600" b="1" dirty="0" err="1"/>
              <a:t>Anténor</a:t>
            </a:r>
            <a:r>
              <a:rPr lang="fr-FR" sz="3600" b="1" dirty="0"/>
              <a:t> Firmin</a:t>
            </a:r>
          </a:p>
          <a:p>
            <a:pPr algn="ctr"/>
            <a:r>
              <a:rPr lang="fr-FR" sz="3600" b="1" i="1" dirty="0"/>
              <a:t>De l’égalité des races humaines (Anthropologie positive)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F60CF5-AE33-58A3-8BF1-9EB60926985A}"/>
              </a:ext>
            </a:extLst>
          </p:cNvPr>
          <p:cNvSpPr txBox="1"/>
          <p:nvPr/>
        </p:nvSpPr>
        <p:spPr>
          <a:xfrm>
            <a:off x="1878904" y="5661764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Enseignant : Sébastien Mosbah-Natanson, maître de conférences</a:t>
            </a:r>
          </a:p>
          <a:p>
            <a:endParaRPr lang="fr-FR" dirty="0"/>
          </a:p>
          <a:p>
            <a:r>
              <a:rPr lang="fr-FR" dirty="0" err="1"/>
              <a:t>sebastien.mosbah_natanson@sorbonne-universite.fr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2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7E8FB-48FA-2AB6-04AF-D944A7C35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C0BF6-08CB-7BB9-0E0F-616F37E1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 qui A. Firmin écrit-il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8A05F-84BD-CB88-A4ED-1D490505C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Un des fondateurs : Paul Broca (1824-1880)</a:t>
            </a:r>
          </a:p>
          <a:p>
            <a:r>
              <a:rPr lang="fr-FR" sz="2400" dirty="0"/>
              <a:t>Républicain, anti-esclavagiste… et promoteur de l’inégalité « scientifique » des races</a:t>
            </a:r>
          </a:p>
          <a:p>
            <a:endParaRPr lang="fr-FR" sz="2400" dirty="0"/>
          </a:p>
          <a:p>
            <a:pPr lvl="8"/>
            <a:r>
              <a:rPr lang="fr-FR" sz="2400" dirty="0"/>
              <a:t>Les femmes aussi sont inférieures aux hommes</a:t>
            </a:r>
            <a:endParaRPr lang="he-IL" sz="2400" dirty="0"/>
          </a:p>
          <a:p>
            <a:pPr lvl="8"/>
            <a:r>
              <a:rPr lang="fr-FR" sz="2400" dirty="0"/>
              <a:t>Au </a:t>
            </a:r>
            <a:r>
              <a:rPr lang="fr-FR" sz="2400" dirty="0" err="1"/>
              <a:t>coeur</a:t>
            </a:r>
            <a:r>
              <a:rPr lang="fr-FR" sz="2400" dirty="0"/>
              <a:t> de sa conception : relation entre anatomie et intelligence</a:t>
            </a:r>
          </a:p>
          <a:p>
            <a:pPr lvl="8"/>
            <a:r>
              <a:rPr lang="fr-FR" sz="2400" dirty="0"/>
              <a:t>Importance des mesures quantitatives pour fonder l’anthropologie</a:t>
            </a:r>
          </a:p>
        </p:txBody>
      </p:sp>
      <p:pic>
        <p:nvPicPr>
          <p:cNvPr id="5" name="Image 4" descr="Une image contenant Visage humain, portrait, homme, ovale&#10;&#10;Description générée automatiquement">
            <a:extLst>
              <a:ext uri="{FF2B5EF4-FFF2-40B4-BE49-F238E27FC236}">
                <a16:creationId xmlns:a16="http://schemas.microsoft.com/office/drawing/2014/main" id="{51022BF2-5A97-3530-EA4B-FF3700AA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3" y="38481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1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7722-A66C-E45C-C99D-3485C9CA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D6679-7B93-E860-C794-617635A6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Extrait étudié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C30E3D-F603-4671-A9A1-02E26099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fr-FR" i="1" dirty="0"/>
              <a:t>Chapitre 6 : Hiérarchisation factice des sociétés humaines</a:t>
            </a:r>
          </a:p>
          <a:p>
            <a:pPr marL="82296" indent="0">
              <a:buNone/>
            </a:pPr>
            <a:r>
              <a:rPr lang="fr-FR" dirty="0"/>
              <a:t>3 sections dans l’extrait</a:t>
            </a:r>
          </a:p>
          <a:p>
            <a:pPr marL="653796" indent="-571500">
              <a:buAutoNum type="romanUcPeriod"/>
            </a:pPr>
            <a:r>
              <a:rPr lang="fr-FR" dirty="0"/>
              <a:t>La doctrine de l’inégalité et ses conséquences logiques</a:t>
            </a:r>
          </a:p>
          <a:p>
            <a:pPr marL="653796" indent="-571500">
              <a:buAutoNum type="romanUcPeriod"/>
            </a:pPr>
            <a:r>
              <a:rPr lang="fr-FR" dirty="0"/>
              <a:t>Bases générales de la hiérarchisation</a:t>
            </a:r>
          </a:p>
          <a:p>
            <a:pPr marL="653796" indent="-571500">
              <a:buAutoNum type="romanUcPeriod"/>
            </a:pPr>
            <a:r>
              <a:rPr lang="fr-FR" dirty="0"/>
              <a:t>Mesures crâniennes</a:t>
            </a:r>
          </a:p>
        </p:txBody>
      </p:sp>
    </p:spTree>
    <p:extLst>
      <p:ext uri="{BB962C8B-B14F-4D97-AF65-F5344CB8AC3E}">
        <p14:creationId xmlns:p14="http://schemas.microsoft.com/office/powerpoint/2010/main" val="137240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82284-2CA7-90FA-6837-D34C5F0C3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50966-A30F-2DD1-972F-49DE622F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Extrait étudié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96256-54F8-308D-FA29-143B3B70D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Idée centrale : les anthropologues présentent comme une évidence l’inégalité des races… mais sans apporter de preuves tangibles (même avec leurs méthodes)</a:t>
            </a:r>
          </a:p>
          <a:p>
            <a:endParaRPr lang="fr-FR" dirty="0"/>
          </a:p>
          <a:p>
            <a:r>
              <a:rPr lang="fr-FR" dirty="0"/>
              <a:t>Gobineau, adversaire désigné, n’est qu’un littéraire et sa thèse ne peut prétendre être scientifique</a:t>
            </a:r>
          </a:p>
          <a:p>
            <a:endParaRPr lang="fr-FR" dirty="0"/>
          </a:p>
          <a:p>
            <a:r>
              <a:rPr lang="fr-FR" dirty="0"/>
              <a:t>Firmin, lui, veut croire en l’anthropologie comme science</a:t>
            </a:r>
          </a:p>
        </p:txBody>
      </p:sp>
    </p:spTree>
    <p:extLst>
      <p:ext uri="{BB962C8B-B14F-4D97-AF65-F5344CB8AC3E}">
        <p14:creationId xmlns:p14="http://schemas.microsoft.com/office/powerpoint/2010/main" val="183889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085CF-EB29-5A1C-56E9-D074B6606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39DD5-C309-B2E8-7927-ACA6B7B2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Extrait étudié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2740CA-1073-A401-7C63-FC536B93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953160" cy="48006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La thèse de l’inégalité des races est moderne : naturalistes de la fin du </a:t>
            </a:r>
            <a:r>
              <a:rPr lang="fr-FR" dirty="0" err="1"/>
              <a:t>XVIIIè</a:t>
            </a:r>
            <a:r>
              <a:rPr lang="fr-FR" dirty="0"/>
              <a:t> siècle</a:t>
            </a:r>
          </a:p>
          <a:p>
            <a:endParaRPr lang="fr-FR" dirty="0"/>
          </a:p>
          <a:p>
            <a:r>
              <a:rPr lang="fr-FR" dirty="0"/>
              <a:t>On ne la retrouve pas dans les sociétés antiques</a:t>
            </a:r>
          </a:p>
          <a:p>
            <a:endParaRPr lang="fr-FR" dirty="0"/>
          </a:p>
          <a:p>
            <a:r>
              <a:rPr lang="fr-FR" dirty="0"/>
              <a:t>Que faire de l’esclavage ? Comment le justifier sinon par l’inégalité des races ?</a:t>
            </a:r>
          </a:p>
        </p:txBody>
      </p:sp>
      <p:pic>
        <p:nvPicPr>
          <p:cNvPr id="5" name="Image 4" descr="Une image contenant croquis, dessin, peinture, art&#10;&#10;Description générée automatiquement">
            <a:extLst>
              <a:ext uri="{FF2B5EF4-FFF2-40B4-BE49-F238E27FC236}">
                <a16:creationId xmlns:a16="http://schemas.microsoft.com/office/drawing/2014/main" id="{A0E6A213-1525-B25F-4A4D-6523049C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768" y="4224419"/>
            <a:ext cx="2286000" cy="19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6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E8ACC-FC38-402E-8C44-30F9CB2B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D5544-E5B4-3016-887A-D7FE6426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Extrait étudié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1A26C-7B0B-1C22-9CBB-62084C45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Démarche scientifique en anthropologie </a:t>
            </a:r>
          </a:p>
          <a:p>
            <a:r>
              <a:rPr lang="fr-FR" dirty="0"/>
              <a:t>On part d’une hypothèse d’une corrélation entre les facultés intellectuelles et l’anatomie du cerveau</a:t>
            </a:r>
          </a:p>
          <a:p>
            <a:endParaRPr lang="fr-FR" dirty="0"/>
          </a:p>
          <a:p>
            <a:r>
              <a:rPr lang="fr-FR" dirty="0"/>
              <a:t>Il faut donc pouvoir mesurer le cerveau : quels indicateurs ? quelles mesures ? </a:t>
            </a:r>
          </a:p>
          <a:p>
            <a:r>
              <a:rPr lang="fr-FR" dirty="0"/>
              <a:t>La </a:t>
            </a:r>
            <a:r>
              <a:rPr lang="fr-FR" dirty="0" err="1"/>
              <a:t>craniômétrie</a:t>
            </a:r>
            <a:endParaRPr lang="fr-FR" dirty="0"/>
          </a:p>
        </p:txBody>
      </p:sp>
      <p:pic>
        <p:nvPicPr>
          <p:cNvPr id="5" name="Image 4" descr="Une image contenant croquis, Cerveau, dessin&#10;&#10;Description générée automatiquement">
            <a:extLst>
              <a:ext uri="{FF2B5EF4-FFF2-40B4-BE49-F238E27FC236}">
                <a16:creationId xmlns:a16="http://schemas.microsoft.com/office/drawing/2014/main" id="{7A9B7714-59DD-ADEA-B456-BD83A67C8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739" y="5151521"/>
            <a:ext cx="1562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75BEC-A6F6-FB32-70EE-FC6715758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F15C1-4947-001D-C7E9-F70EC3CD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Extrait étudié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B26FC5-556D-1588-3246-157E9F5EC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Firmin discute différentes mesures proposées par différents anthropologues</a:t>
            </a:r>
          </a:p>
          <a:p>
            <a:r>
              <a:rPr lang="fr-FR" dirty="0"/>
              <a:t>Le cubage / le jaugeage / la capacité orbitaire / la circonférence horizontale /l’angle facial / l’angle pariétal</a:t>
            </a:r>
          </a:p>
          <a:p>
            <a:endParaRPr lang="fr-FR" dirty="0"/>
          </a:p>
          <a:p>
            <a:r>
              <a:rPr lang="fr-FR" dirty="0"/>
              <a:t>Résultats : ce n’est jamais convaincant…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diagramme, croquis, cercle&#10;&#10;Description générée automatiquement">
            <a:extLst>
              <a:ext uri="{FF2B5EF4-FFF2-40B4-BE49-F238E27FC236}">
                <a16:creationId xmlns:a16="http://schemas.microsoft.com/office/drawing/2014/main" id="{D2325AFA-6EE4-D66A-C01C-7D078BBD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39" y="5410200"/>
            <a:ext cx="2533650" cy="12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5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E14FD-C943-161F-6B15-6BACF96A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8CE40-DBFD-9C5E-65FE-B7AA1F1F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Extrait étudié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1FB12E-8526-5B32-B9A7-1BDA1A1D6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Au regard des critères scientifiques de l’anthropologie physique de l’époque</a:t>
            </a:r>
          </a:p>
          <a:p>
            <a:endParaRPr lang="fr-FR" dirty="0"/>
          </a:p>
          <a:p>
            <a:r>
              <a:rPr lang="fr-FR" dirty="0"/>
              <a:t>Il n’est pas possible d’établir une hiérarchie entre les races</a:t>
            </a:r>
          </a:p>
          <a:p>
            <a:endParaRPr lang="fr-FR" dirty="0"/>
          </a:p>
          <a:p>
            <a:r>
              <a:rPr lang="fr-FR" dirty="0"/>
              <a:t>Conclusion : si l’anthropologie reste fidèle à son ambition scientifique, elle ne peut apporter de crédit à cette thèse de l’inégalité</a:t>
            </a:r>
          </a:p>
        </p:txBody>
      </p:sp>
    </p:spTree>
    <p:extLst>
      <p:ext uri="{BB962C8B-B14F-4D97-AF65-F5344CB8AC3E}">
        <p14:creationId xmlns:p14="http://schemas.microsoft.com/office/powerpoint/2010/main" val="400164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B22EC-51AC-3E7F-9187-05A427FB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50742-1701-CDA9-C6B9-DF6F8129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Brève histoire d’Haïti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BB0CE0-B720-9051-1222-238DBD16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5186172" cy="5273634"/>
          </a:xfrm>
        </p:spPr>
        <p:txBody>
          <a:bodyPr>
            <a:normAutofit fontScale="85000" lnSpcReduction="10000"/>
          </a:bodyPr>
          <a:lstStyle/>
          <a:p>
            <a:r>
              <a:rPr lang="fr-FR" sz="2000" dirty="0">
                <a:hlinkClick r:id="rId2"/>
              </a:rPr>
              <a:t>https://www.radiofrance.fr/franceculture/l-histoire-d-haiti-en-quelques-dates-7129843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1492 : début de la colonisation espagnole suite à la découverte de l’ile par Christophe Colomb (Hispaniola) et rapidement de la pratique de l’esclavage</a:t>
            </a:r>
          </a:p>
          <a:p>
            <a:endParaRPr lang="fr-FR" sz="2000" dirty="0"/>
          </a:p>
          <a:p>
            <a:r>
              <a:rPr lang="fr-FR" sz="2000" dirty="0"/>
              <a:t>1640 : les Français colonisent l’est de l’île qui devient Saint-Domingue et constitue le territoire le plus riche de l’empire colonial français (sucre, café)</a:t>
            </a:r>
          </a:p>
          <a:p>
            <a:pPr marL="82296" indent="0">
              <a:buNone/>
            </a:pPr>
            <a:endParaRPr lang="fr-FR" sz="2000" dirty="0"/>
          </a:p>
          <a:p>
            <a:r>
              <a:rPr lang="fr-FR" sz="2000" dirty="0"/>
              <a:t>Début de la révolte des esclaves en 1791. Guerre de libération nationale et indépendance reconnue en 1804.</a:t>
            </a:r>
          </a:p>
          <a:p>
            <a:endParaRPr lang="fr-FR" sz="2000" dirty="0"/>
          </a:p>
          <a:p>
            <a:r>
              <a:rPr lang="fr-FR" sz="2000" dirty="0"/>
              <a:t>Au cœur de cette guerre, la question de l’esclavage aboli en 1794 et rétabli par Napoléon en 1802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croquis, dessin, Visage humain, Autoportrait&#10;&#10;Description générée automatiquement">
            <a:extLst>
              <a:ext uri="{FF2B5EF4-FFF2-40B4-BE49-F238E27FC236}">
                <a16:creationId xmlns:a16="http://schemas.microsoft.com/office/drawing/2014/main" id="{79276036-DC31-E129-1320-7631233A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792" y="1417638"/>
            <a:ext cx="1981200" cy="19812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678E4A-3035-8DB2-D8B4-8A316B2A34D8}"/>
              </a:ext>
            </a:extLst>
          </p:cNvPr>
          <p:cNvSpPr txBox="1"/>
          <p:nvPr/>
        </p:nvSpPr>
        <p:spPr>
          <a:xfrm>
            <a:off x="6621780" y="3550722"/>
            <a:ext cx="217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Toussaint-Louverture</a:t>
            </a:r>
          </a:p>
        </p:txBody>
      </p:sp>
    </p:spTree>
    <p:extLst>
      <p:ext uri="{BB962C8B-B14F-4D97-AF65-F5344CB8AC3E}">
        <p14:creationId xmlns:p14="http://schemas.microsoft.com/office/powerpoint/2010/main" val="90296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7BB03-50B9-4996-30FB-52D1FDA4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est </a:t>
            </a:r>
            <a:r>
              <a:rPr lang="fr-FR" dirty="0" err="1"/>
              <a:t>Anténor</a:t>
            </a:r>
            <a:r>
              <a:rPr lang="fr-FR" dirty="0"/>
              <a:t> Firmin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CFAFEF-2872-9B80-DF8A-465C66EA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6228080" cy="4800600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Un intellectuel haïtien (1850-1911)</a:t>
            </a:r>
          </a:p>
          <a:p>
            <a:pPr marL="82296" indent="0">
              <a:buNone/>
            </a:pPr>
            <a:r>
              <a:rPr lang="fr-FR" sz="2400" dirty="0">
                <a:hlinkClick r:id="rId2"/>
              </a:rPr>
              <a:t>https://fr.wikipedia.org/wiki/Joseph_Ant%C3%A9nor_Firmin</a:t>
            </a:r>
            <a:endParaRPr lang="fr-FR" sz="2400" dirty="0"/>
          </a:p>
          <a:p>
            <a:pPr marL="82296" indent="0">
              <a:buNone/>
            </a:pPr>
            <a:endParaRPr lang="fr-FR" sz="2400" dirty="0"/>
          </a:p>
          <a:p>
            <a:r>
              <a:rPr lang="fr-FR" sz="2400" dirty="0"/>
              <a:t>Nait dans une famille modeste. Devient enseignant et avocat.</a:t>
            </a:r>
          </a:p>
          <a:p>
            <a:endParaRPr lang="fr-FR" sz="2400" dirty="0"/>
          </a:p>
          <a:p>
            <a:r>
              <a:rPr lang="fr-FR" sz="2400" dirty="0"/>
              <a:t>Puis s’engage en politique. Ministre des finances et des relations extérieures entre 1889 et 1891.</a:t>
            </a:r>
          </a:p>
          <a:p>
            <a:endParaRPr lang="fr-FR" sz="2400" dirty="0"/>
          </a:p>
          <a:p>
            <a:r>
              <a:rPr lang="fr-FR" sz="2400" dirty="0"/>
              <a:t>Séjours en France, dont comme ambassadeur en 1900</a:t>
            </a:r>
          </a:p>
        </p:txBody>
      </p:sp>
      <p:pic>
        <p:nvPicPr>
          <p:cNvPr id="5" name="Image 4" descr="Une image contenant Visage humain, portrait, habits, homme&#10;&#10;Description générée automatiquement">
            <a:extLst>
              <a:ext uri="{FF2B5EF4-FFF2-40B4-BE49-F238E27FC236}">
                <a16:creationId xmlns:a16="http://schemas.microsoft.com/office/drawing/2014/main" id="{6376359E-38B7-D4BB-997B-A9CFB3EF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688" y="1595768"/>
            <a:ext cx="1270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E9B7C-8C5F-BF3A-63CA-EA35E7293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0DF96-5A3A-F15B-A7DB-6940501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est </a:t>
            </a:r>
            <a:r>
              <a:rPr lang="fr-FR" dirty="0" err="1"/>
              <a:t>Anténor</a:t>
            </a:r>
            <a:r>
              <a:rPr lang="fr-FR" dirty="0"/>
              <a:t> Firmin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55D7E6-A012-C83C-D30B-421C8F73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062667" cy="456111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Devient membre de la Société d’anthropologie de Paris (SAP) en 1884</a:t>
            </a:r>
          </a:p>
          <a:p>
            <a:endParaRPr lang="fr-FR" dirty="0"/>
          </a:p>
          <a:p>
            <a:r>
              <a:rPr lang="fr-FR" dirty="0"/>
              <a:t>Publie en 1885 son ouvrage de plus de 600 pages : </a:t>
            </a:r>
            <a:r>
              <a:rPr lang="fr-FR" i="1" dirty="0"/>
              <a:t>De l’inégalité des races humaines. Anthropologie positive</a:t>
            </a:r>
          </a:p>
        </p:txBody>
      </p:sp>
      <p:pic>
        <p:nvPicPr>
          <p:cNvPr id="5" name="Image 4" descr="Une image contenant texte, Police, Impression, conception&#10;&#10;Description générée automatiquement">
            <a:extLst>
              <a:ext uri="{FF2B5EF4-FFF2-40B4-BE49-F238E27FC236}">
                <a16:creationId xmlns:a16="http://schemas.microsoft.com/office/drawing/2014/main" id="{1693E956-2949-E990-D5B7-FCF5AEBA6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779" y="1447800"/>
            <a:ext cx="3079979" cy="44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B92D-379B-4B1E-BB48-1E99A12B0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53F9F-0581-B50F-F899-E92A941E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 qui A. Firmin écrit-il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D5FEC7-B104-A2B5-4BF3-906BE187B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L’anthropologie dominante de la fin du XIXe siècle propose une vision raciale et inégalitaire</a:t>
            </a:r>
          </a:p>
          <a:p>
            <a:endParaRPr lang="fr-FR" dirty="0"/>
          </a:p>
          <a:p>
            <a:r>
              <a:rPr lang="fr-FR" dirty="0"/>
              <a:t>L’anthropologie est d’abord une anthropologie physique</a:t>
            </a:r>
          </a:p>
          <a:p>
            <a:endParaRPr lang="fr-FR" dirty="0"/>
          </a:p>
          <a:p>
            <a:r>
              <a:rPr lang="fr-FR" dirty="0"/>
              <a:t>Deux courants à distinguer :</a:t>
            </a:r>
          </a:p>
          <a:p>
            <a:pPr marL="82296" indent="0">
              <a:buNone/>
            </a:pPr>
            <a:r>
              <a:rPr lang="fr-FR" dirty="0"/>
              <a:t>- Gobineau</a:t>
            </a:r>
          </a:p>
          <a:p>
            <a:pPr marL="82296" indent="0">
              <a:buNone/>
            </a:pPr>
            <a:r>
              <a:rPr lang="fr-FR" dirty="0"/>
              <a:t>- Les anthropologues de la SAP</a:t>
            </a:r>
          </a:p>
        </p:txBody>
      </p:sp>
    </p:spTree>
    <p:extLst>
      <p:ext uri="{BB962C8B-B14F-4D97-AF65-F5344CB8AC3E}">
        <p14:creationId xmlns:p14="http://schemas.microsoft.com/office/powerpoint/2010/main" val="15967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B0FC6-7B26-6DA6-B0EF-9584C7E4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F555F-915C-613F-8639-C11FD8DF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 qui A. Firmin écrit-il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06DCF7-CBEA-BE13-4200-02796FF0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5031575" cy="48006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Arthur de Gobineau, écrivain et homme politique (1816-1882)</a:t>
            </a:r>
          </a:p>
          <a:p>
            <a:pPr marL="82296" indent="0">
              <a:buNone/>
            </a:pPr>
            <a:endParaRPr lang="fr-FR" dirty="0"/>
          </a:p>
          <a:p>
            <a:r>
              <a:rPr lang="fr-FR" dirty="0"/>
              <a:t>Il publie en 1853-1855 l’Essai sur l’inégalité des races humaines</a:t>
            </a:r>
          </a:p>
          <a:p>
            <a:endParaRPr lang="fr-FR" dirty="0"/>
          </a:p>
          <a:p>
            <a:r>
              <a:rPr lang="fr-FR" dirty="0"/>
              <a:t>Vaste synthèse historique de l’histoire des civilisations qui prend la race comme élément fondamental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Visage humain, portrait, habits, croquis&#10;&#10;Description générée automatiquement">
            <a:extLst>
              <a:ext uri="{FF2B5EF4-FFF2-40B4-BE49-F238E27FC236}">
                <a16:creationId xmlns:a16="http://schemas.microsoft.com/office/drawing/2014/main" id="{5742FEEE-3700-F69C-5619-DDE6FA04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507" y="1790040"/>
            <a:ext cx="2261181" cy="27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5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DBD4D-080C-DD4A-931E-862BF0686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6AD99-FE8F-BCF6-4B1E-B5EFD48D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 qui A. Firmin écrit-il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E478BD-1647-864D-6CE9-619AFDD5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6096160" cy="4800600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Selon Gobineau, il existe trois races : la blanche, la noire, la jaune</a:t>
            </a:r>
          </a:p>
          <a:p>
            <a:pPr marL="82296" indent="0">
              <a:buNone/>
            </a:pPr>
            <a:endParaRPr lang="fr-FR" dirty="0"/>
          </a:p>
          <a:p>
            <a:r>
              <a:rPr lang="fr-FR" dirty="0"/>
              <a:t>Chacune a des qualités (et des défauts) spécifiques en plus de caractéristiques physiques</a:t>
            </a:r>
          </a:p>
          <a:p>
            <a:pPr marL="82296" indent="0">
              <a:buNone/>
            </a:pPr>
            <a:endParaRPr lang="fr-FR" dirty="0"/>
          </a:p>
          <a:p>
            <a:r>
              <a:rPr lang="fr-FR" dirty="0"/>
              <a:t>Les blancs : sens de l’action et largeur de vue, mais faible artistiquement</a:t>
            </a:r>
          </a:p>
          <a:p>
            <a:pPr marL="82296" indent="0">
              <a:buNone/>
            </a:pPr>
            <a:endParaRPr lang="fr-FR" dirty="0"/>
          </a:p>
          <a:p>
            <a:r>
              <a:rPr lang="fr-FR" dirty="0"/>
              <a:t>Les jaunes : sens pratique</a:t>
            </a:r>
          </a:p>
          <a:p>
            <a:pPr marL="82296" indent="0">
              <a:buNone/>
            </a:pPr>
            <a:endParaRPr lang="fr-FR" dirty="0"/>
          </a:p>
          <a:p>
            <a:r>
              <a:rPr lang="fr-FR" dirty="0"/>
              <a:t>Les noirs : intelligence inférieure, mais sens développés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7" name="Image 6" descr="Une image contenant texte, menu, livre&#10;&#10;Description générée automatiquement">
            <a:extLst>
              <a:ext uri="{FF2B5EF4-FFF2-40B4-BE49-F238E27FC236}">
                <a16:creationId xmlns:a16="http://schemas.microsoft.com/office/drawing/2014/main" id="{E026954D-2CE5-F548-8F76-3FF7E4E6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768" y="2133600"/>
            <a:ext cx="1181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96FB4-B018-7E84-D8D2-CB1AA1E14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AD80F-9240-31AA-6308-C6C4D141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 qui A. Firmin écrit-il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1B406-ED52-69BC-51A3-CF65805B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3556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Vision hiérarchique de ces races</a:t>
            </a:r>
          </a:p>
          <a:p>
            <a:endParaRPr lang="fr-FR" dirty="0"/>
          </a:p>
          <a:p>
            <a:r>
              <a:rPr lang="fr-FR" dirty="0"/>
              <a:t>Décrit les différentes civilisations historiques (</a:t>
            </a:r>
            <a:r>
              <a:rPr lang="fr-FR" dirty="0" err="1"/>
              <a:t>asie</a:t>
            </a:r>
            <a:r>
              <a:rPr lang="fr-FR" dirty="0"/>
              <a:t>, </a:t>
            </a:r>
            <a:r>
              <a:rPr lang="fr-FR" dirty="0" err="1"/>
              <a:t>égypte</a:t>
            </a:r>
            <a:r>
              <a:rPr lang="fr-FR" dirty="0"/>
              <a:t>, occidentale, etc.) autour de la rencontre entre les races</a:t>
            </a:r>
          </a:p>
          <a:p>
            <a:endParaRPr lang="fr-FR" dirty="0"/>
          </a:p>
          <a:p>
            <a:r>
              <a:rPr lang="fr-FR" dirty="0"/>
              <a:t>Métissage comme destin inéluctable et funeste… la race blanche disparaitrait… l’homme contemporain serait dégénéré ou décadent</a:t>
            </a:r>
          </a:p>
          <a:p>
            <a:endParaRPr lang="fr-FR" dirty="0"/>
          </a:p>
          <a:p>
            <a:pPr>
              <a:buFont typeface="Wingdings" pitchFamily="2" charset="2"/>
              <a:buChar char="è"/>
            </a:pPr>
            <a:r>
              <a:rPr lang="fr-FR" dirty="0"/>
              <a:t>Tout cela ne vaut rien scientifiquement, mais cela a marqué son époque…</a:t>
            </a:r>
          </a:p>
          <a:p>
            <a:pPr>
              <a:buFont typeface="Wingdings" pitchFamily="2" charset="2"/>
              <a:buChar char="è"/>
            </a:pPr>
            <a:r>
              <a:rPr lang="fr-FR" dirty="0"/>
              <a:t>A contribué à la constitution d’une doctrine raciale et inégalitaire au XIXe siècle</a:t>
            </a:r>
          </a:p>
        </p:txBody>
      </p:sp>
    </p:spTree>
    <p:extLst>
      <p:ext uri="{BB962C8B-B14F-4D97-AF65-F5344CB8AC3E}">
        <p14:creationId xmlns:p14="http://schemas.microsoft.com/office/powerpoint/2010/main" val="21103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38D5E-B137-0966-DC03-13AA77EC1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BE594-7223-465D-B3E1-9DB5B9C4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 qui A. Firmin écrit-il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0854ED-DA92-05F6-42C7-EEBCB29F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Les </a:t>
            </a:r>
            <a:r>
              <a:rPr lang="fr-FR" dirty="0" err="1"/>
              <a:t>anthopologues</a:t>
            </a:r>
            <a:r>
              <a:rPr lang="fr-FR" dirty="0"/>
              <a:t> de la SAP veulent fonder une anthropologie scientifique, l’anthropologie comme science naturelle</a:t>
            </a:r>
          </a:p>
          <a:p>
            <a:pPr marL="82296" indent="0">
              <a:buNone/>
            </a:pPr>
            <a:endParaRPr lang="fr-FR" dirty="0"/>
          </a:p>
          <a:p>
            <a:r>
              <a:rPr lang="fr-FR" dirty="0"/>
              <a:t>Anthropologie qui considère l’homme physique ou biologique : une anthropologie physique</a:t>
            </a:r>
          </a:p>
          <a:p>
            <a:endParaRPr lang="fr-FR" dirty="0"/>
          </a:p>
          <a:p>
            <a:r>
              <a:rPr lang="fr-FR" dirty="0"/>
              <a:t>La plupart des anthropologues sont des médecins de formation</a:t>
            </a:r>
          </a:p>
          <a:p>
            <a:endParaRPr lang="fr-FR" dirty="0"/>
          </a:p>
          <a:p>
            <a:r>
              <a:rPr lang="fr-FR" dirty="0"/>
              <a:t>Création de la Société d’anthropologie de Paris en 1859</a:t>
            </a:r>
          </a:p>
        </p:txBody>
      </p:sp>
    </p:spTree>
    <p:extLst>
      <p:ext uri="{BB962C8B-B14F-4D97-AF65-F5344CB8AC3E}">
        <p14:creationId xmlns:p14="http://schemas.microsoft.com/office/powerpoint/2010/main" val="437211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6894</TotalTime>
  <Words>813</Words>
  <Application>Microsoft Macintosh PowerPoint</Application>
  <PresentationFormat>Affichage à l'écran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Gill Sans MT</vt:lpstr>
      <vt:lpstr>Verdana</vt:lpstr>
      <vt:lpstr>Wingdings</vt:lpstr>
      <vt:lpstr>Wingdings 2</vt:lpstr>
      <vt:lpstr>Solstice</vt:lpstr>
      <vt:lpstr>Présentation PowerPoint</vt:lpstr>
      <vt:lpstr>Brève histoire d’Haïti</vt:lpstr>
      <vt:lpstr>Qui est Anténor Firmin ?</vt:lpstr>
      <vt:lpstr>Qui est Anténor Firmin ?</vt:lpstr>
      <vt:lpstr>Contre qui A. Firmin écrit-il ?</vt:lpstr>
      <vt:lpstr>Contre qui A. Firmin écrit-il ?</vt:lpstr>
      <vt:lpstr>Contre qui A. Firmin écrit-il ?</vt:lpstr>
      <vt:lpstr>Contre qui A. Firmin écrit-il ?</vt:lpstr>
      <vt:lpstr>Contre qui A. Firmin écrit-il ?</vt:lpstr>
      <vt:lpstr>Contre qui A. Firmin écrit-il ?</vt:lpstr>
      <vt:lpstr>Extrait étudié</vt:lpstr>
      <vt:lpstr>Extrait étudié</vt:lpstr>
      <vt:lpstr>Extrait étudié</vt:lpstr>
      <vt:lpstr>Extrait étudié</vt:lpstr>
      <vt:lpstr>Extrait étudié</vt:lpstr>
      <vt:lpstr>Extrait étudié</vt:lpstr>
    </vt:vector>
  </TitlesOfParts>
  <Company>Paris Sorbonne University Abu Dhabi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Axe 1 : Origines de la sociologie</dc:title>
  <dc:creator>sebastien mosbah-natanson</dc:creator>
  <cp:lastModifiedBy>sebastien mosbah-natanson</cp:lastModifiedBy>
  <cp:revision>173</cp:revision>
  <dcterms:created xsi:type="dcterms:W3CDTF">2017-01-14T16:29:57Z</dcterms:created>
  <dcterms:modified xsi:type="dcterms:W3CDTF">2024-12-09T20:16:59Z</dcterms:modified>
</cp:coreProperties>
</file>