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84" r:id="rId4"/>
    <p:sldId id="283" r:id="rId5"/>
    <p:sldId id="276" r:id="rId6"/>
    <p:sldId id="285"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400890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94004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993956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7165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937448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693663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916892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536473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910722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74053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61760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25702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3883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1/26/2024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205235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1/26/2024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870178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hyperlink" Target="https://www.zotero.org/"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hyperlink" Target="https://www.bu.univ-paris8.fr/bases-de-donnees-en-sociologie-anthropologie-ethnologie" TargetMode="External"/><Relationship Id="rId4" Type="http://schemas.openxmlformats.org/officeDocument/2006/relationships/hyperlink" Target="https://bnf.hypotheses.org/4518"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810001" y="1423447"/>
            <a:ext cx="10572000" cy="3082565"/>
          </a:xfrm>
        </p:spPr>
        <p:txBody>
          <a:bodyPr/>
          <a:lstStyle/>
          <a:p>
            <a:pPr marL="914400" indent="-914400">
              <a:buFont typeface="Arial" panose="020B0604020202020204" pitchFamily="34" charset="0"/>
              <a:buChar char="•"/>
            </a:pPr>
            <a:br>
              <a:rPr lang="fr-FR" dirty="0"/>
            </a:br>
            <a:br>
              <a:rPr lang="fr-FR" dirty="0"/>
            </a:br>
            <a:br>
              <a:rPr lang="fr-FR" dirty="0"/>
            </a:br>
            <a:br>
              <a:rPr lang="fr-FR" dirty="0"/>
            </a:br>
            <a:br>
              <a:rPr lang="fr-FR" dirty="0"/>
            </a:br>
            <a:r>
              <a:rPr lang="fr-FR" dirty="0"/>
              <a:t>              </a:t>
            </a:r>
            <a:r>
              <a:rPr lang="fr-FR" sz="3200" dirty="0"/>
              <a:t>Master CPP</a:t>
            </a:r>
            <a:br>
              <a:rPr lang="fr-FR" sz="3200" dirty="0"/>
            </a:br>
            <a:r>
              <a:rPr lang="fr-FR" sz="3200" dirty="0"/>
              <a:t>            Préparation au mémoire</a:t>
            </a:r>
            <a:br>
              <a:rPr lang="fr-FR" sz="3200" dirty="0"/>
            </a:br>
            <a:r>
              <a:rPr lang="fr-FR" sz="3200" dirty="0"/>
              <a:t>                             </a:t>
            </a:r>
            <a:r>
              <a:rPr lang="fr-FR" sz="3200" dirty="0">
                <a:solidFill>
                  <a:srgbClr val="0070C0"/>
                </a:solidFill>
              </a:rPr>
              <a:t>PP 5</a:t>
            </a:r>
            <a:br>
              <a:rPr lang="fr-FR" dirty="0"/>
            </a:br>
            <a:br>
              <a:rPr lang="fr-FR" sz="3200" dirty="0"/>
            </a:br>
            <a:r>
              <a:rPr lang="fr-FR" sz="3200" dirty="0"/>
              <a:t>                     </a:t>
            </a:r>
            <a:r>
              <a:rPr lang="fr-FR" sz="3200" dirty="0">
                <a:solidFill>
                  <a:schemeClr val="bg1"/>
                </a:solidFill>
              </a:rPr>
              <a:t>ETAT DE L’ART</a:t>
            </a:r>
            <a:br>
              <a:rPr lang="fr-FR" sz="3200" dirty="0">
                <a:solidFill>
                  <a:schemeClr val="bg1"/>
                </a:solidFill>
              </a:rPr>
            </a:br>
            <a:r>
              <a:rPr lang="fr-FR" sz="3200" dirty="0">
                <a:solidFill>
                  <a:schemeClr val="bg1"/>
                </a:solidFill>
              </a:rPr>
              <a:t> </a:t>
            </a:r>
            <a:br>
              <a:rPr lang="fr-FR" sz="3200" dirty="0">
                <a:solidFill>
                  <a:schemeClr val="bg1"/>
                </a:solidFill>
              </a:rPr>
            </a:br>
            <a:r>
              <a:rPr lang="fr-FR" sz="3200" dirty="0">
                <a:solidFill>
                  <a:srgbClr val="0070C0"/>
                </a:solidFill>
              </a:rPr>
              <a:t>Insertion dans le champ de la recherche </a:t>
            </a:r>
            <a:br>
              <a:rPr lang="fr-FR" sz="3200" dirty="0">
                <a:solidFill>
                  <a:srgbClr val="0070C0"/>
                </a:solidFill>
              </a:rPr>
            </a:br>
            <a:r>
              <a:rPr lang="fr-FR" sz="3200" dirty="0">
                <a:solidFill>
                  <a:srgbClr val="0070C0"/>
                </a:solidFill>
              </a:rPr>
              <a:t>        et configuration votre projet</a:t>
            </a:r>
            <a:endParaRPr lang="fr-FR" sz="3200" dirty="0">
              <a:solidFill>
                <a:srgbClr val="7030A0"/>
              </a:solidFill>
            </a:endParaRPr>
          </a:p>
        </p:txBody>
      </p:sp>
      <p:sp>
        <p:nvSpPr>
          <p:cNvPr id="3" name="Sous-titre 2"/>
          <p:cNvSpPr>
            <a:spLocks noGrp="1"/>
          </p:cNvSpPr>
          <p:nvPr>
            <p:ph type="subTitle" idx="1"/>
            <p:custDataLst>
              <p:tags r:id="rId2"/>
            </p:custDataLst>
          </p:nvPr>
        </p:nvSpPr>
        <p:spPr/>
        <p:txBody>
          <a:bodyPr>
            <a:normAutofit/>
          </a:bodyPr>
          <a:lstStyle/>
          <a:p>
            <a:pPr algn="ctr"/>
            <a:r>
              <a:rPr lang="fr-FR" sz="1400" dirty="0"/>
              <a:t>Louis Dupont, UFR de géographie, Sorbonne université</a:t>
            </a:r>
          </a:p>
        </p:txBody>
      </p:sp>
    </p:spTree>
    <p:extLst>
      <p:ext uri="{BB962C8B-B14F-4D97-AF65-F5344CB8AC3E}">
        <p14:creationId xmlns:p14="http://schemas.microsoft.com/office/powerpoint/2010/main" val="91462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01600"/>
            <a:ext cx="10571998" cy="1316038"/>
          </a:xfrm>
        </p:spPr>
        <p:txBody>
          <a:bodyPr/>
          <a:lstStyle/>
          <a:p>
            <a:pPr algn="ctr"/>
            <a:r>
              <a:rPr lang="fr-FR" sz="2800" dirty="0"/>
              <a:t>Préparation au mémoire : PP5</a:t>
            </a:r>
            <a:br>
              <a:rPr lang="fr-FR" sz="2800" dirty="0"/>
            </a:br>
            <a:r>
              <a:rPr lang="fr-FR" sz="2800" dirty="0">
                <a:solidFill>
                  <a:schemeClr val="bg1"/>
                </a:solidFill>
              </a:rPr>
              <a:t>Etat de l’art</a:t>
            </a:r>
            <a:br>
              <a:rPr lang="fr-FR" sz="2800" dirty="0">
                <a:solidFill>
                  <a:srgbClr val="0070C0"/>
                </a:solidFill>
              </a:rPr>
            </a:br>
            <a:r>
              <a:rPr lang="fr-FR" sz="2800" b="0" i="1" dirty="0">
                <a:solidFill>
                  <a:srgbClr val="0070C0"/>
                </a:solidFill>
              </a:rPr>
              <a:t>Insertion dans le champ de la recherche</a:t>
            </a:r>
          </a:p>
        </p:txBody>
      </p:sp>
      <p:sp>
        <p:nvSpPr>
          <p:cNvPr id="3" name="Espace réservé du contenu 2"/>
          <p:cNvSpPr>
            <a:spLocks noGrp="1"/>
          </p:cNvSpPr>
          <p:nvPr>
            <p:ph idx="1"/>
            <p:custDataLst>
              <p:tags r:id="rId2"/>
            </p:custDataLst>
          </p:nvPr>
        </p:nvSpPr>
        <p:spPr>
          <a:xfrm>
            <a:off x="818712" y="2222287"/>
            <a:ext cx="10973072" cy="4361393"/>
          </a:xfrm>
        </p:spPr>
        <p:txBody>
          <a:bodyPr>
            <a:normAutofit lnSpcReduction="10000"/>
          </a:bodyPr>
          <a:lstStyle/>
          <a:p>
            <a:pPr algn="just"/>
            <a:r>
              <a:rPr lang="fr-FR" dirty="0"/>
              <a:t>Dans la phase de construction/configuration de la recherche, soit pour passer d’une posture personnelle à une posture scientifique, il convient d’aller voir dans le champ de la recherche les ouvrages scientifiques la concernant, en tout ou en partie. </a:t>
            </a:r>
            <a:r>
              <a:rPr lang="fr-FR" b="1" dirty="0"/>
              <a:t>Pourquoi ? </a:t>
            </a:r>
          </a:p>
          <a:p>
            <a:pPr algn="just"/>
            <a:r>
              <a:rPr lang="fr-FR" b="1" dirty="0"/>
              <a:t>Parce que c’est le moyen de prendre la mesure du point d’insertion de votre sujet dans le champ de la recherche. Qu’est-ce qui a été écrit sur votre sujet ? (… on revient au PP1, mais, cette fois, prêt à construire !). </a:t>
            </a:r>
          </a:p>
          <a:p>
            <a:pPr algn="just"/>
            <a:r>
              <a:rPr lang="fr-FR" b="1" dirty="0"/>
              <a:t>Cela permet de mieux se situer et d’entrevoir comment on peut configurer sa recherche. Comment ? En prenant connaissance des choix faits par les chercheur.es ; choix de méthodes, d’approches, le type d’enquête et de terrain, etc. </a:t>
            </a:r>
          </a:p>
          <a:p>
            <a:pPr algn="just"/>
            <a:r>
              <a:rPr lang="fr-FR" b="1" dirty="0"/>
              <a:t>Gardez à l’esprit que votre sujet, celui que vous envisagez, est déjà dans le champ de la recherche, ce qui ne l’est pas c’est sa configuration. Aussi, gardez-vous de dire : « Monsieur, Madame, j’ai fouillé, il n’y a rien »… cela fera sourire vos enseignant.es !</a:t>
            </a:r>
          </a:p>
          <a:p>
            <a:pPr algn="just"/>
            <a:r>
              <a:rPr lang="fr-FR" dirty="0"/>
              <a:t>Au cours du tutorat ou lors d’une rencontre avec un </a:t>
            </a:r>
            <a:r>
              <a:rPr lang="fr-FR" dirty="0" err="1"/>
              <a:t>enseignant.e</a:t>
            </a:r>
            <a:r>
              <a:rPr lang="fr-FR" dirty="0"/>
              <a:t>, pressenti ou non comme </a:t>
            </a:r>
            <a:r>
              <a:rPr lang="fr-FR" dirty="0" err="1"/>
              <a:t>direceteur.trice</a:t>
            </a:r>
            <a:r>
              <a:rPr lang="fr-FR" dirty="0"/>
              <a:t>, on vous suggérera quelques références, un point de départ. </a:t>
            </a:r>
            <a:endParaRPr lang="fr-FR" i="1" dirty="0"/>
          </a:p>
          <a:p>
            <a:pPr algn="just"/>
            <a:endParaRPr lang="fr-FR" b="1" dirty="0"/>
          </a:p>
        </p:txBody>
      </p:sp>
    </p:spTree>
    <p:extLst>
      <p:ext uri="{BB962C8B-B14F-4D97-AF65-F5344CB8AC3E}">
        <p14:creationId xmlns:p14="http://schemas.microsoft.com/office/powerpoint/2010/main" val="988193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01600"/>
            <a:ext cx="10571998" cy="1472758"/>
          </a:xfrm>
        </p:spPr>
        <p:txBody>
          <a:bodyPr/>
          <a:lstStyle/>
          <a:p>
            <a:pPr algn="ctr"/>
            <a:r>
              <a:rPr lang="fr-FR" sz="2800" dirty="0"/>
              <a:t>Préparation au mémoire CPP : PP5</a:t>
            </a:r>
            <a:br>
              <a:rPr lang="fr-FR" sz="2800" dirty="0"/>
            </a:br>
            <a:r>
              <a:rPr lang="fr-FR" sz="2800" dirty="0">
                <a:solidFill>
                  <a:schemeClr val="bg1"/>
                </a:solidFill>
              </a:rPr>
              <a:t>Etat de l’art</a:t>
            </a:r>
            <a:br>
              <a:rPr lang="fr-FR" sz="2800" dirty="0"/>
            </a:br>
            <a:r>
              <a:rPr lang="fr-FR" sz="2800" dirty="0">
                <a:solidFill>
                  <a:srgbClr val="0070C0"/>
                </a:solidFill>
              </a:rPr>
              <a:t>Comment procéder ? </a:t>
            </a:r>
            <a:endParaRPr lang="fr-FR" sz="2800" b="0" i="1" dirty="0">
              <a:solidFill>
                <a:srgbClr val="0070C0"/>
              </a:solidFill>
            </a:endParaRPr>
          </a:p>
        </p:txBody>
      </p:sp>
      <p:sp>
        <p:nvSpPr>
          <p:cNvPr id="3" name="Espace réservé du contenu 2"/>
          <p:cNvSpPr>
            <a:spLocks noGrp="1"/>
          </p:cNvSpPr>
          <p:nvPr>
            <p:ph idx="1"/>
            <p:custDataLst>
              <p:tags r:id="rId2"/>
            </p:custDataLst>
          </p:nvPr>
        </p:nvSpPr>
        <p:spPr>
          <a:xfrm>
            <a:off x="373711" y="2186609"/>
            <a:ext cx="10999575" cy="4468632"/>
          </a:xfrm>
        </p:spPr>
        <p:txBody>
          <a:bodyPr>
            <a:normAutofit fontScale="85000" lnSpcReduction="20000"/>
          </a:bodyPr>
          <a:lstStyle/>
          <a:p>
            <a:pPr marL="0" indent="0">
              <a:buNone/>
            </a:pPr>
            <a:r>
              <a:rPr lang="fr-FR" dirty="0"/>
              <a:t>* Au CPP, on prend pour acquis que les étudiant.es ont déjà fait une recherche bibliographique et mis en forme les références. En principe, un des cours du tronc commun de master vous initie à la recherche bibliographique. Un état de l’art, c’est néanmoins autre chose. Déjà, le mot et la chose peuvent apparaître quelque peu prétentieux… « </a:t>
            </a:r>
            <a:r>
              <a:rPr lang="fr-FR" i="1" dirty="0"/>
              <a:t>mon état de l’</a:t>
            </a:r>
            <a:r>
              <a:rPr lang="fr-FR" i="1" dirty="0" err="1"/>
              <a:t>aaaaaart</a:t>
            </a:r>
            <a:r>
              <a:rPr lang="fr-FR" dirty="0"/>
              <a:t> » ! On peut aussi dire « état des lieux », eh !, ça fait plus géographique, n’est-ce pas ? L’important ici est donc la chose elle-même. Comme dit dans la diapositive précédente, cela permet de se situer, mais c’est aussi, d’une façon, la matière du premier chapitre du mémoire, soit, dans l’esprit : </a:t>
            </a:r>
            <a:r>
              <a:rPr lang="fr-FR" i="1" dirty="0"/>
              <a:t>voici ce que je projetais, voici ce qui a été fait, voici donc ce que je ferai.</a:t>
            </a:r>
          </a:p>
          <a:p>
            <a:pPr marL="0" indent="0">
              <a:buNone/>
            </a:pPr>
            <a:endParaRPr lang="fr-FR" dirty="0"/>
          </a:p>
          <a:p>
            <a:pPr marL="0" indent="0">
              <a:buNone/>
            </a:pPr>
            <a:r>
              <a:rPr lang="fr-FR" dirty="0"/>
              <a:t>* Comment procéder ? Les bases de données sont énormes et variées, cela peut donner le vertige, d’où l’importance des mots-clés. Le but n’est pas de tout lire, mais de mieux savoir ce qui existe. Lire les résumés, regarder les tables des matières ; ce sont des moyens de naviguer efficacement. Les textes et ouvrages ont aussi des bibliographies, cela est très utile et permet de gagner du temps. On peut annoter les textes les plus intéressants, ceux qui vous interpellent, qui devront être approfondis. </a:t>
            </a:r>
          </a:p>
          <a:p>
            <a:pPr marL="0" indent="0">
              <a:buNone/>
            </a:pPr>
            <a:r>
              <a:rPr lang="fr-FR" dirty="0"/>
              <a:t> </a:t>
            </a:r>
          </a:p>
          <a:p>
            <a:pPr marL="0" indent="0">
              <a:buNone/>
            </a:pPr>
            <a:r>
              <a:rPr lang="fr-FR" dirty="0"/>
              <a:t>*</a:t>
            </a:r>
            <a:r>
              <a:rPr lang="fr-FR" sz="2100" b="1" dirty="0"/>
              <a:t> IMPORTANT </a:t>
            </a:r>
            <a:r>
              <a:rPr lang="fr-FR" dirty="0"/>
              <a:t>: bien mettre en forme votre bibliographie, en choisissant un modèle et en s’y tenant. Le logiciel ZOTERO est gratuit et permet de réaliser des bibliographies conformes (+ autres informations sur la documentation et la recherche… c’est en anglais) : </a:t>
            </a:r>
            <a:r>
              <a:rPr lang="fr-FR" dirty="0">
                <a:hlinkClick r:id="rId4"/>
              </a:rPr>
              <a:t>https://www.zotero.org/</a:t>
            </a:r>
            <a:r>
              <a:rPr lang="fr-FR" dirty="0"/>
              <a:t> (le modèle « Harvard » est le plus répandu dans l’édition scientifique et va de pair avec le système de référence des ouvrages scientifiques). </a:t>
            </a:r>
          </a:p>
          <a:p>
            <a:pPr marL="0" indent="0">
              <a:buNone/>
            </a:pPr>
            <a:r>
              <a:rPr lang="fr-FR" dirty="0"/>
              <a:t>Les guides de la Sorbonne sont aussi bien faits : https://paris-sorbonne.libguides.com/</a:t>
            </a:r>
          </a:p>
        </p:txBody>
      </p:sp>
    </p:spTree>
    <p:extLst>
      <p:ext uri="{BB962C8B-B14F-4D97-AF65-F5344CB8AC3E}">
        <p14:creationId xmlns:p14="http://schemas.microsoft.com/office/powerpoint/2010/main" val="3299204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24786" y="-707666"/>
            <a:ext cx="11092069" cy="3792772"/>
          </a:xfrm>
        </p:spPr>
        <p:txBody>
          <a:bodyPr/>
          <a:lstStyle/>
          <a:p>
            <a:pPr algn="ctr"/>
            <a:br>
              <a:rPr lang="fr-FR" sz="2800" dirty="0"/>
            </a:br>
            <a:br>
              <a:rPr lang="fr-FR" sz="2800" dirty="0"/>
            </a:br>
            <a:br>
              <a:rPr lang="fr-FR" sz="2800" dirty="0"/>
            </a:br>
            <a:br>
              <a:rPr lang="fr-FR" sz="2800" dirty="0"/>
            </a:br>
            <a:br>
              <a:rPr lang="fr-FR" sz="2800" dirty="0"/>
            </a:br>
            <a:br>
              <a:rPr lang="fr-FR" sz="2800" dirty="0"/>
            </a:br>
            <a:br>
              <a:rPr lang="fr-FR" sz="2800" dirty="0"/>
            </a:br>
            <a:br>
              <a:rPr lang="fr-FR" sz="2800" dirty="0"/>
            </a:br>
            <a:br>
              <a:rPr lang="fr-FR" sz="2800" dirty="0"/>
            </a:br>
            <a:br>
              <a:rPr lang="fr-FR" sz="2800" dirty="0"/>
            </a:br>
            <a:r>
              <a:rPr lang="fr-FR" sz="2800" dirty="0"/>
              <a:t>Préparation au mémoire CPP : PP5</a:t>
            </a:r>
            <a:br>
              <a:rPr lang="fr-FR" sz="2800" dirty="0"/>
            </a:br>
            <a:r>
              <a:rPr lang="fr-FR" sz="2800" dirty="0">
                <a:solidFill>
                  <a:schemeClr val="bg2"/>
                </a:solidFill>
              </a:rPr>
              <a:t>Etat de l’art</a:t>
            </a:r>
            <a:br>
              <a:rPr lang="fr-FR" sz="2800" dirty="0"/>
            </a:br>
            <a:r>
              <a:rPr lang="fr-FR" sz="2800" b="0" dirty="0">
                <a:solidFill>
                  <a:srgbClr val="0070C0"/>
                </a:solidFill>
              </a:rPr>
              <a:t>Les bases de données</a:t>
            </a:r>
            <a:br>
              <a:rPr lang="fr-FR" sz="2800" b="0" i="1" dirty="0"/>
            </a:br>
            <a:br>
              <a:rPr lang="fr-FR" sz="2800" dirty="0"/>
            </a:br>
            <a:br>
              <a:rPr lang="fr-FR" sz="2800" b="0" i="1" dirty="0"/>
            </a:br>
            <a:endParaRPr lang="fr-FR" sz="2800" b="0" i="1" dirty="0"/>
          </a:p>
        </p:txBody>
      </p:sp>
      <p:sp>
        <p:nvSpPr>
          <p:cNvPr id="3" name="Espace réservé du contenu 2"/>
          <p:cNvSpPr>
            <a:spLocks noGrp="1"/>
          </p:cNvSpPr>
          <p:nvPr>
            <p:ph idx="1"/>
            <p:custDataLst>
              <p:tags r:id="rId2"/>
            </p:custDataLst>
          </p:nvPr>
        </p:nvSpPr>
        <p:spPr/>
        <p:txBody>
          <a:bodyPr>
            <a:normAutofit fontScale="92500"/>
          </a:bodyPr>
          <a:lstStyle/>
          <a:p>
            <a:pPr marL="0" indent="0">
              <a:buNone/>
            </a:pPr>
            <a:r>
              <a:rPr lang="fr-FR" b="1" dirty="0"/>
              <a:t>Les bases de données </a:t>
            </a:r>
            <a:r>
              <a:rPr lang="fr-FR" dirty="0"/>
              <a:t>: pour faire sa recherche, et donc son état de l’art, il faut chercher par mots-clés dans les bases de données, en français ou en anglais, mais aussi dans d’autres langues. </a:t>
            </a:r>
          </a:p>
          <a:p>
            <a:pPr marL="0" indent="0">
              <a:buNone/>
            </a:pPr>
            <a:r>
              <a:rPr lang="fr-FR" dirty="0"/>
              <a:t>1- bases multidisciplinaires ouvertes : Hal, Erudit, Isidore, </a:t>
            </a:r>
            <a:r>
              <a:rPr lang="fr-FR" dirty="0" err="1"/>
              <a:t>Sudoc</a:t>
            </a:r>
            <a:r>
              <a:rPr lang="fr-FR" dirty="0"/>
              <a:t>, open </a:t>
            </a:r>
            <a:r>
              <a:rPr lang="fr-FR" dirty="0" err="1"/>
              <a:t>edition</a:t>
            </a:r>
            <a:r>
              <a:rPr lang="fr-FR" dirty="0"/>
              <a:t>, Google scholars, etc. </a:t>
            </a:r>
          </a:p>
          <a:p>
            <a:pPr marL="0" indent="0">
              <a:buNone/>
            </a:pPr>
            <a:r>
              <a:rPr lang="fr-FR" dirty="0"/>
              <a:t>2- bases de données de revues ; des bases de données spécialisées, par disciplines ou par domaines. La plupart sont libres d’accès, même si les ouvrages ne le sont pas toujours. Le mieux est de passer par les accès de votre bibliothèque universitaire, sur site ou à distance. Pour en savoir plus :</a:t>
            </a:r>
          </a:p>
          <a:p>
            <a:pPr marL="0" indent="0">
              <a:buNone/>
            </a:pPr>
            <a:r>
              <a:rPr lang="fr-FR" dirty="0">
                <a:hlinkClick r:id="rId4"/>
              </a:rPr>
              <a:t>https://bnf.hypotheses.org/4518</a:t>
            </a:r>
            <a:endParaRPr lang="fr-FR" dirty="0"/>
          </a:p>
          <a:p>
            <a:pPr marL="0" indent="0">
              <a:buNone/>
            </a:pPr>
            <a:r>
              <a:rPr lang="fr-FR" dirty="0">
                <a:hlinkClick r:id="rId5"/>
              </a:rPr>
              <a:t>https://www.bu.univ-paris8.fr/bases-de-donnees-en-sociologie-anthropologie-ethnologie</a:t>
            </a:r>
            <a:endParaRPr lang="fr-FR" dirty="0"/>
          </a:p>
          <a:p>
            <a:pPr marL="0" indent="0">
              <a:buNone/>
            </a:pPr>
            <a:r>
              <a:rPr lang="fr-FR" dirty="0"/>
              <a:t>https://journals.openedition.org/cybergeo/22864</a:t>
            </a:r>
          </a:p>
          <a:p>
            <a:pPr marL="0" indent="0">
              <a:buNone/>
            </a:pPr>
            <a:endParaRPr lang="fr-FR" dirty="0"/>
          </a:p>
        </p:txBody>
      </p:sp>
    </p:spTree>
    <p:extLst>
      <p:ext uri="{BB962C8B-B14F-4D97-AF65-F5344CB8AC3E}">
        <p14:creationId xmlns:p14="http://schemas.microsoft.com/office/powerpoint/2010/main" val="1515347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14300"/>
            <a:ext cx="10571998" cy="1483912"/>
          </a:xfrm>
        </p:spPr>
        <p:txBody>
          <a:bodyPr/>
          <a:lstStyle/>
          <a:p>
            <a:pPr algn="ctr"/>
            <a:r>
              <a:rPr lang="fr-FR" sz="2800" dirty="0"/>
              <a:t>Préparation au mémoire : PP5</a:t>
            </a:r>
            <a:br>
              <a:rPr lang="fr-FR" sz="2800" dirty="0"/>
            </a:br>
            <a:r>
              <a:rPr lang="fr-FR" sz="2800" dirty="0">
                <a:solidFill>
                  <a:schemeClr val="bg1"/>
                </a:solidFill>
              </a:rPr>
              <a:t>Etat de l’art</a:t>
            </a:r>
            <a:br>
              <a:rPr lang="fr-FR" sz="2800" dirty="0"/>
            </a:br>
            <a:r>
              <a:rPr lang="fr-FR" sz="2800" b="0" dirty="0">
                <a:solidFill>
                  <a:srgbClr val="0070C0"/>
                </a:solidFill>
              </a:rPr>
              <a:t>Types d’ouvrages scientifiques</a:t>
            </a:r>
            <a:endParaRPr lang="fr-FR" sz="2800" dirty="0">
              <a:solidFill>
                <a:srgbClr val="0070C0"/>
              </a:solidFill>
            </a:endParaRPr>
          </a:p>
        </p:txBody>
      </p:sp>
      <p:sp>
        <p:nvSpPr>
          <p:cNvPr id="3" name="Espace réservé du contenu 2"/>
          <p:cNvSpPr>
            <a:spLocks noGrp="1"/>
          </p:cNvSpPr>
          <p:nvPr>
            <p:ph idx="1"/>
            <p:custDataLst>
              <p:tags r:id="rId2"/>
            </p:custDataLst>
          </p:nvPr>
        </p:nvSpPr>
        <p:spPr>
          <a:xfrm>
            <a:off x="818712" y="1963972"/>
            <a:ext cx="10554574" cy="4779728"/>
          </a:xfrm>
        </p:spPr>
        <p:txBody>
          <a:bodyPr>
            <a:normAutofit/>
          </a:bodyPr>
          <a:lstStyle/>
          <a:p>
            <a:pPr marL="0" indent="0">
              <a:buNone/>
            </a:pPr>
            <a:r>
              <a:rPr lang="fr-FR" b="1" dirty="0"/>
              <a:t>IL Y A DIFFÉRENTS TYPES D’OUVRAGES SCIENTIFIQUES :  </a:t>
            </a:r>
          </a:p>
          <a:p>
            <a:pPr marL="0" indent="0">
              <a:buNone/>
            </a:pPr>
            <a:r>
              <a:rPr lang="fr-FR" dirty="0"/>
              <a:t>1- Certains sont plus théoriques, ils discutent les concepts ou même les théories, font état des débats épistémologiques.</a:t>
            </a:r>
          </a:p>
          <a:p>
            <a:pPr marL="0" indent="0">
              <a:buNone/>
            </a:pPr>
            <a:r>
              <a:rPr lang="fr-FR" dirty="0"/>
              <a:t>2- Certains font état des questions ou problèmes méthodologiques, ou discutent de la pertinence de certaines méthodes, </a:t>
            </a:r>
          </a:p>
          <a:p>
            <a:pPr marL="0" indent="0">
              <a:buNone/>
            </a:pPr>
            <a:r>
              <a:rPr lang="fr-FR" dirty="0"/>
              <a:t>3- Certains constituent des études de cas. </a:t>
            </a:r>
          </a:p>
          <a:p>
            <a:pPr marL="0" indent="0">
              <a:buNone/>
            </a:pPr>
            <a:r>
              <a:rPr lang="fr-FR" dirty="0"/>
              <a:t>4- Certains textes sont justement des états de l’art, ils font la revue de ce qui a été écrit et fournissent une bibliographie sur un sujet, un thème précis. Cela facilite le travail. </a:t>
            </a:r>
          </a:p>
          <a:p>
            <a:pPr marL="0" indent="0">
              <a:buNone/>
            </a:pPr>
            <a:r>
              <a:rPr lang="fr-FR" dirty="0"/>
              <a:t>5- Les thèses et les mémoires contiennent tous ces aspects ; ils ont généralement une importante bibliographie (surtout les thèses).  </a:t>
            </a:r>
          </a:p>
          <a:p>
            <a:pPr marL="0" indent="0">
              <a:buNone/>
            </a:pPr>
            <a:r>
              <a:rPr lang="fr-FR" dirty="0"/>
              <a:t>NOTE : Les articles comportent généralement chacune des dimensions.</a:t>
            </a:r>
          </a:p>
        </p:txBody>
      </p:sp>
    </p:spTree>
    <p:extLst>
      <p:ext uri="{BB962C8B-B14F-4D97-AF65-F5344CB8AC3E}">
        <p14:creationId xmlns:p14="http://schemas.microsoft.com/office/powerpoint/2010/main" val="1498904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14300"/>
            <a:ext cx="10571998" cy="1483912"/>
          </a:xfrm>
        </p:spPr>
        <p:txBody>
          <a:bodyPr/>
          <a:lstStyle/>
          <a:p>
            <a:pPr algn="ctr"/>
            <a:r>
              <a:rPr lang="fr-FR" sz="2800" dirty="0"/>
              <a:t>Préparation au mémoire : PP5</a:t>
            </a:r>
            <a:br>
              <a:rPr lang="fr-FR" sz="2800" dirty="0"/>
            </a:br>
            <a:r>
              <a:rPr lang="fr-FR" sz="2800" dirty="0">
                <a:solidFill>
                  <a:schemeClr val="bg1"/>
                </a:solidFill>
              </a:rPr>
              <a:t>Etat de l’art</a:t>
            </a:r>
            <a:br>
              <a:rPr lang="fr-FR" sz="2800" dirty="0"/>
            </a:br>
            <a:endParaRPr lang="fr-FR" sz="2800" dirty="0">
              <a:solidFill>
                <a:srgbClr val="0070C0"/>
              </a:solidFill>
            </a:endParaRPr>
          </a:p>
        </p:txBody>
      </p:sp>
      <p:sp>
        <p:nvSpPr>
          <p:cNvPr id="3" name="Espace réservé du contenu 2"/>
          <p:cNvSpPr>
            <a:spLocks noGrp="1"/>
          </p:cNvSpPr>
          <p:nvPr>
            <p:ph idx="1"/>
            <p:custDataLst>
              <p:tags r:id="rId2"/>
            </p:custDataLst>
          </p:nvPr>
        </p:nvSpPr>
        <p:spPr>
          <a:xfrm>
            <a:off x="818712" y="1963972"/>
            <a:ext cx="10554574" cy="4779728"/>
          </a:xfrm>
        </p:spPr>
        <p:txBody>
          <a:bodyPr>
            <a:normAutofit/>
          </a:bodyPr>
          <a:lstStyle/>
          <a:p>
            <a:pPr marL="0" indent="0">
              <a:buNone/>
            </a:pPr>
            <a:r>
              <a:rPr lang="fr-FR" dirty="0"/>
              <a:t>ATTENTION : on ne peut pas tout prendre en compte, un mémoire n’est pas une thèse. Le but est de se situer et de choisir ce qui est approprié pour sa recherche : l’étude de cas (lieux, périodes, etc.), le ou les méthodes, le groupe ciblé (les gens) ou l’échantillon (dans le cas par exemple d’une recherche sur des films ou des séries), type de terrain, type d’enquête, etc. Bref, de configurer sa recherche.  </a:t>
            </a:r>
          </a:p>
          <a:p>
            <a:pPr marL="0" indent="0">
              <a:buNone/>
            </a:pPr>
            <a:r>
              <a:rPr lang="fr-FR" dirty="0"/>
              <a:t>L’important est d’expliquer et de justifier ses choix. </a:t>
            </a:r>
          </a:p>
          <a:p>
            <a:pPr marL="0" indent="0">
              <a:buNone/>
            </a:pPr>
            <a:endParaRPr lang="fr-FR" dirty="0"/>
          </a:p>
        </p:txBody>
      </p:sp>
    </p:spTree>
    <p:extLst>
      <p:ext uri="{BB962C8B-B14F-4D97-AF65-F5344CB8AC3E}">
        <p14:creationId xmlns:p14="http://schemas.microsoft.com/office/powerpoint/2010/main" val="36627401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otalTime>19827</TotalTime>
  <Words>1115</Words>
  <Application>Microsoft Office PowerPoint</Application>
  <PresentationFormat>Grand écran</PresentationFormat>
  <Paragraphs>33</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Century Gothic</vt:lpstr>
      <vt:lpstr>Wingdings 2</vt:lpstr>
      <vt:lpstr>Concis</vt:lpstr>
      <vt:lpstr>                   Master CPP             Préparation au mémoire                              PP 5                       ETAT DE L’ART   Insertion dans le champ de la recherche          et configuration votre projet</vt:lpstr>
      <vt:lpstr>Préparation au mémoire : PP5 Etat de l’art Insertion dans le champ de la recherche</vt:lpstr>
      <vt:lpstr>Préparation au mémoire CPP : PP5 Etat de l’art Comment procéder ? </vt:lpstr>
      <vt:lpstr>          Préparation au mémoire CPP : PP5 Etat de l’art Les bases de données   </vt:lpstr>
      <vt:lpstr>Préparation au mémoire : PP5 Etat de l’art Types d’ouvrages scientifiques</vt:lpstr>
      <vt:lpstr>Préparation au mémoire : PP5 Etat de l’art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Louis DUPONT</dc:creator>
  <cp:lastModifiedBy>Evaluateur</cp:lastModifiedBy>
  <cp:revision>38</cp:revision>
  <dcterms:created xsi:type="dcterms:W3CDTF">2023-01-27T16:32:54Z</dcterms:created>
  <dcterms:modified xsi:type="dcterms:W3CDTF">2024-01-30T11:33:49Z</dcterms:modified>
</cp:coreProperties>
</file>