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6" r:id="rId3"/>
    <p:sldId id="285" r:id="rId4"/>
    <p:sldId id="287" r:id="rId5"/>
    <p:sldId id="288"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0" d="100"/>
          <a:sy n="80" d="100"/>
        </p:scale>
        <p:origin x="13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fr-FR"/>
              <a:t>Modifiez le style du titre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fr-FR"/>
              <a:t>Cliquez sur l'icône pour ajouter une image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18C79C5D-2A6F-F04D-97DA-BEF2467B64E4}" type="datetimeFigureOut">
              <a:rPr lang="en-US" dirty="0"/>
              <a:pPr/>
              <a:t>1/30/2024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fr-FR"/>
              <a:t>Modifiez le style du titre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fr-FR"/>
              <a:t>Modifier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dirty="0"/>
              <a:pPr/>
              <a:t>1/30/2024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fr-FR"/>
              <a:t>Modifiez le style du titre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fr-FR"/>
              <a:t>Modifier les styles du texte du masque</a:t>
            </a:r>
          </a:p>
        </p:txBody>
      </p:sp>
      <p:sp>
        <p:nvSpPr>
          <p:cNvPr id="2" name="Date Placeholder 1"/>
          <p:cNvSpPr>
            <a:spLocks noGrp="1"/>
          </p:cNvSpPr>
          <p:nvPr>
            <p:ph type="dt" sz="half" idx="10"/>
          </p:nvPr>
        </p:nvSpPr>
        <p:spPr/>
        <p:txBody>
          <a:bodyPr/>
          <a:lstStyle/>
          <a:p>
            <a:fld id="{FBF54567-0DE4-3F47-BF90-CB84690072F9}" type="datetimeFigureOut">
              <a:rPr lang="en-US" dirty="0"/>
              <a:pPr/>
              <a:t>1/30/2024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fr-FR"/>
              <a:t>Modifiez le style du titre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fr-FR"/>
              <a:t>Modifiez le style du titre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dirty="0"/>
              <a:pPr/>
              <a:t>1/30/2024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fr-FR"/>
              <a:t>Modifiez le style du titre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D0DF5E60-9974-AC48-9591-99C2BB44B7CF}" type="datetimeFigureOut">
              <a:rPr lang="en-US" dirty="0"/>
              <a:pPr/>
              <a:t>1/30/2024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fr-FR"/>
              <a:t>Modifiez le style du titre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fr-FR"/>
              <a:t>Cliquez sur l'icône pour ajouter une image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1/30/2024</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fr-FR"/>
              <a:t>Modifiez le style du titre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1/30/2024</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810001" y="546101"/>
            <a:ext cx="10572000" cy="3874098"/>
          </a:xfrm>
        </p:spPr>
        <p:txBody>
          <a:bodyPr/>
          <a:lstStyle/>
          <a:p>
            <a:pPr algn="ctr"/>
            <a:r>
              <a:rPr lang="fr-FR" sz="4000" dirty="0"/>
              <a:t>Master CPP</a:t>
            </a:r>
            <a:br>
              <a:rPr lang="fr-FR" sz="4000" dirty="0"/>
            </a:br>
            <a:r>
              <a:rPr lang="fr-FR" sz="4000" dirty="0"/>
              <a:t>Préparation au mémoire : PP6</a:t>
            </a:r>
            <a:br>
              <a:rPr lang="fr-FR" dirty="0"/>
            </a:br>
            <a:br>
              <a:rPr lang="fr-FR" sz="2000" dirty="0"/>
            </a:br>
            <a:r>
              <a:rPr lang="fr-FR" sz="2800" i="1" dirty="0">
                <a:solidFill>
                  <a:srgbClr val="0070C0"/>
                </a:solidFill>
              </a:rPr>
              <a:t>Note épistémologique : la double validation</a:t>
            </a:r>
            <a:br>
              <a:rPr lang="fr-FR" sz="2000" dirty="0"/>
            </a:br>
            <a:br>
              <a:rPr lang="fr-FR" sz="2000" dirty="0"/>
            </a:br>
            <a:br>
              <a:rPr lang="fr-FR" sz="2000" dirty="0"/>
            </a:br>
            <a:endParaRPr lang="fr-FR" sz="3200" dirty="0">
              <a:solidFill>
                <a:srgbClr val="7030A0"/>
              </a:solidFill>
            </a:endParaRPr>
          </a:p>
        </p:txBody>
      </p:sp>
      <p:sp>
        <p:nvSpPr>
          <p:cNvPr id="3" name="Sous-titre 2"/>
          <p:cNvSpPr>
            <a:spLocks noGrp="1"/>
          </p:cNvSpPr>
          <p:nvPr>
            <p:ph type="subTitle" idx="1"/>
            <p:custDataLst>
              <p:tags r:id="rId2"/>
            </p:custDataLst>
          </p:nvPr>
        </p:nvSpPr>
        <p:spPr/>
        <p:txBody>
          <a:bodyPr/>
          <a:lstStyle/>
          <a:p>
            <a:pPr algn="ctr"/>
            <a:r>
              <a:rPr lang="fr-FR" dirty="0"/>
              <a:t>Louis Dupont, UFR de géographie, Sorbonne université</a:t>
            </a:r>
          </a:p>
        </p:txBody>
      </p:sp>
    </p:spTree>
    <p:extLst>
      <p:ext uri="{BB962C8B-B14F-4D97-AF65-F5344CB8AC3E}">
        <p14:creationId xmlns:p14="http://schemas.microsoft.com/office/powerpoint/2010/main" val="914623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13469" y="0"/>
            <a:ext cx="11418072" cy="2401295"/>
          </a:xfrm>
        </p:spPr>
        <p:txBody>
          <a:bodyPr/>
          <a:lstStyle/>
          <a:p>
            <a:pPr algn="ctr"/>
            <a:br>
              <a:rPr lang="fr-FR" sz="2800" dirty="0"/>
            </a:br>
            <a:r>
              <a:rPr lang="fr-FR" sz="2800" dirty="0"/>
              <a:t>Préparation au mémoire CPP : PP6</a:t>
            </a:r>
            <a:br>
              <a:rPr lang="fr-FR" sz="2800" dirty="0"/>
            </a:br>
            <a:br>
              <a:rPr lang="fr-FR" sz="2800" dirty="0"/>
            </a:br>
            <a:r>
              <a:rPr lang="fr-FR" sz="2800" i="1" dirty="0">
                <a:solidFill>
                  <a:srgbClr val="0070C0"/>
                </a:solidFill>
              </a:rPr>
              <a:t>La double validation</a:t>
            </a:r>
            <a:br>
              <a:rPr lang="fr-FR" sz="2800" dirty="0"/>
            </a:br>
            <a:br>
              <a:rPr lang="fr-FR" sz="2800" b="0" i="1" dirty="0"/>
            </a:br>
            <a:endParaRPr lang="fr-FR" sz="2800" b="0" i="1" dirty="0"/>
          </a:p>
        </p:txBody>
      </p:sp>
      <p:sp>
        <p:nvSpPr>
          <p:cNvPr id="3" name="Espace réservé du contenu 2"/>
          <p:cNvSpPr>
            <a:spLocks noGrp="1"/>
          </p:cNvSpPr>
          <p:nvPr>
            <p:ph idx="1"/>
            <p:custDataLst>
              <p:tags r:id="rId2"/>
            </p:custDataLst>
          </p:nvPr>
        </p:nvSpPr>
        <p:spPr>
          <a:xfrm>
            <a:off x="413469" y="2154803"/>
            <a:ext cx="11418072" cy="4500439"/>
          </a:xfrm>
        </p:spPr>
        <p:txBody>
          <a:bodyPr>
            <a:normAutofit/>
          </a:bodyPr>
          <a:lstStyle/>
          <a:p>
            <a:pPr marL="0" indent="0">
              <a:buNone/>
            </a:pPr>
            <a:r>
              <a:rPr lang="fr-FR" dirty="0"/>
              <a:t>Au début du 20</a:t>
            </a:r>
            <a:r>
              <a:rPr lang="fr-FR" baseline="30000" dirty="0"/>
              <a:t>e</a:t>
            </a:r>
            <a:r>
              <a:rPr lang="fr-FR" dirty="0"/>
              <a:t> siècle, Auguste Conte — dont la statue se trouve à la place de la Sorbonne souhaitait faire de la sociologie une « vraie science », à l’image des sciences « dures » ou physiques (le positivisme). Cela a aussi animé la psychologie, qui continue en partie de se penser à travers ce courant épistémologique. Le structuralisme, autre courant épistémologique, avait même différemment les ambitions, en anthropologie, mais aussi en géographie avec l’analyse spatiale et les méthodes quantitatives. Ces courants n’en produisent pas moins de la connaissance, mais leurs limites sont aujourd’hui mieux connues et débattues. Les débats se poursuivent. </a:t>
            </a:r>
          </a:p>
          <a:p>
            <a:pPr marL="0" indent="0">
              <a:buNone/>
            </a:pPr>
            <a:r>
              <a:rPr lang="fr-FR" dirty="0"/>
              <a:t>Dans cette perspective, on peut prendre en compte la proposition du philosophe des sciences, Karl Popper, qui s’est intéressé plus particulièrement à la dimension scientifique des sciences humaines et sociales dont la pratique et les résultats ne peuvent être jugés sur la base d’une conception stricte de la méthode scientifique telle que le propose le positivisme. Avec le tournant culturel et le post-modernisme, plusieurs critiques et conceptions de la science ont depuis acquis une légitimité dans le monde académique. Aussi, la proposition de </a:t>
            </a:r>
            <a:r>
              <a:rPr lang="fr-FR" b="1" dirty="0"/>
              <a:t>double validation de Popper,</a:t>
            </a:r>
            <a:r>
              <a:rPr lang="fr-FR" dirty="0"/>
              <a:t> avec toutes les variantes possibles, n’en demeure pas moins prégnante et instructive. Qu’est-ce à dire ? </a:t>
            </a:r>
          </a:p>
          <a:p>
            <a:pPr marL="0" indent="0">
              <a:buNone/>
            </a:pPr>
            <a:endParaRPr lang="fr-FR" dirty="0"/>
          </a:p>
        </p:txBody>
      </p:sp>
    </p:spTree>
    <p:extLst>
      <p:ext uri="{BB962C8B-B14F-4D97-AF65-F5344CB8AC3E}">
        <p14:creationId xmlns:p14="http://schemas.microsoft.com/office/powerpoint/2010/main" val="641769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13469" y="0"/>
            <a:ext cx="11418072" cy="2401295"/>
          </a:xfrm>
        </p:spPr>
        <p:txBody>
          <a:bodyPr/>
          <a:lstStyle/>
          <a:p>
            <a:pPr algn="ctr"/>
            <a:br>
              <a:rPr lang="fr-FR" sz="2800" dirty="0"/>
            </a:br>
            <a:r>
              <a:rPr lang="fr-FR" sz="2800" dirty="0"/>
              <a:t>Préparation au mémoire CPP : PP6</a:t>
            </a:r>
            <a:br>
              <a:rPr lang="fr-FR" sz="2800" dirty="0"/>
            </a:br>
            <a:br>
              <a:rPr lang="fr-FR" sz="2800" dirty="0"/>
            </a:br>
            <a:r>
              <a:rPr lang="fr-FR" sz="2800" i="1" dirty="0">
                <a:solidFill>
                  <a:srgbClr val="0070C0"/>
                </a:solidFill>
              </a:rPr>
              <a:t>La double validation</a:t>
            </a:r>
            <a:br>
              <a:rPr lang="fr-FR" sz="2800" dirty="0"/>
            </a:br>
            <a:br>
              <a:rPr lang="fr-FR" sz="2800" b="0" i="1" dirty="0"/>
            </a:br>
            <a:endParaRPr lang="fr-FR" sz="2800" b="0" i="1" dirty="0"/>
          </a:p>
        </p:txBody>
      </p:sp>
      <p:sp>
        <p:nvSpPr>
          <p:cNvPr id="3" name="Espace réservé du contenu 2"/>
          <p:cNvSpPr>
            <a:spLocks noGrp="1"/>
          </p:cNvSpPr>
          <p:nvPr>
            <p:ph idx="1"/>
            <p:custDataLst>
              <p:tags r:id="rId2"/>
            </p:custDataLst>
          </p:nvPr>
        </p:nvSpPr>
        <p:spPr>
          <a:xfrm>
            <a:off x="413469" y="2154803"/>
            <a:ext cx="11418072" cy="4373218"/>
          </a:xfrm>
        </p:spPr>
        <p:txBody>
          <a:bodyPr>
            <a:normAutofit/>
          </a:bodyPr>
          <a:lstStyle/>
          <a:p>
            <a:pPr marL="0" indent="0">
              <a:buNone/>
            </a:pPr>
            <a:endParaRPr lang="fr-FR" dirty="0"/>
          </a:p>
          <a:p>
            <a:pPr marL="0" indent="0">
              <a:buNone/>
            </a:pPr>
            <a:r>
              <a:rPr lang="fr-FR" dirty="0"/>
              <a:t>Sur quelle base évalue-t-on une recherche, un travail de nature scientifique… </a:t>
            </a:r>
            <a:r>
              <a:rPr lang="fr-FR" i="1" dirty="0" err="1"/>
              <a:t>whatever</a:t>
            </a:r>
            <a:r>
              <a:rPr lang="fr-FR" i="1" dirty="0"/>
              <a:t> </a:t>
            </a:r>
            <a:r>
              <a:rPr lang="fr-FR" i="1" dirty="0" err="1"/>
              <a:t>that</a:t>
            </a:r>
            <a:r>
              <a:rPr lang="fr-FR" i="1" dirty="0"/>
              <a:t> </a:t>
            </a:r>
            <a:r>
              <a:rPr lang="fr-FR" i="1" dirty="0" err="1"/>
              <a:t>means</a:t>
            </a:r>
            <a:r>
              <a:rPr lang="fr-FR" dirty="0"/>
              <a:t> ? Sur quelle base vos professeur.es </a:t>
            </a:r>
            <a:r>
              <a:rPr lang="fr-FR" dirty="0" err="1"/>
              <a:t>évalueront-ils</a:t>
            </a:r>
            <a:r>
              <a:rPr lang="fr-FR" dirty="0"/>
              <a:t> votre mémoire ?</a:t>
            </a:r>
          </a:p>
          <a:p>
            <a:pPr marL="0" indent="0">
              <a:buNone/>
            </a:pPr>
            <a:r>
              <a:rPr lang="fr-FR" dirty="0"/>
              <a:t>Les </a:t>
            </a:r>
            <a:r>
              <a:rPr lang="fr-FR" dirty="0" err="1"/>
              <a:t>évaluateurs.trices</a:t>
            </a:r>
            <a:r>
              <a:rPr lang="fr-FR" dirty="0"/>
              <a:t> d’un travail scientifique (du mémoire) focalisent principalement sur les dimensions de la recherche qui découlent de cette </a:t>
            </a:r>
            <a:r>
              <a:rPr lang="fr-FR" b="1" dirty="0"/>
              <a:t>double validation</a:t>
            </a:r>
            <a:r>
              <a:rPr lang="fr-FR" dirty="0"/>
              <a:t>, soit : 1— le positionnement de sa recherche dans le champ de la recherche (</a:t>
            </a:r>
            <a:r>
              <a:rPr lang="fr-FR" dirty="0" err="1"/>
              <a:t>c.f</a:t>
            </a:r>
            <a:r>
              <a:rPr lang="fr-FR" dirty="0"/>
              <a:t>. l’état de l’art), mais aussi et surtout, 2 — la validation des résultats, soit l’information quantitative et/ou qualitative originale, les données originales que vous aurez produites… (et donc les méthodes choisies). Donc :</a:t>
            </a:r>
          </a:p>
          <a:p>
            <a:pPr marL="0" indent="0">
              <a:buNone/>
            </a:pPr>
            <a:r>
              <a:rPr lang="fr-FR" dirty="0"/>
              <a:t>1— La question de recherche, la problématisation, le ou les concepts utilisés (le cadre conceptuel) sont-ils cohérents et justifiés ? Exemple : la culture populaire. C’est quoi ? Quelle définition et pourquoi ? Est-ce approprié pour notre recherche ? </a:t>
            </a:r>
          </a:p>
          <a:p>
            <a:pPr marL="0" indent="0">
              <a:buNone/>
            </a:pPr>
            <a:r>
              <a:rPr lang="fr-FR" dirty="0"/>
              <a:t>2— Les résultats : en gros, les données qualitatives et quantitatives produites, en lien avec le choix des méthodes. </a:t>
            </a:r>
          </a:p>
          <a:p>
            <a:pPr marL="0" indent="0">
              <a:buNone/>
            </a:pPr>
            <a:endParaRPr lang="fr-FR" dirty="0"/>
          </a:p>
        </p:txBody>
      </p:sp>
    </p:spTree>
    <p:extLst>
      <p:ext uri="{BB962C8B-B14F-4D97-AF65-F5344CB8AC3E}">
        <p14:creationId xmlns:p14="http://schemas.microsoft.com/office/powerpoint/2010/main" val="2454407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13469" y="0"/>
            <a:ext cx="11418072" cy="2401295"/>
          </a:xfrm>
        </p:spPr>
        <p:txBody>
          <a:bodyPr/>
          <a:lstStyle/>
          <a:p>
            <a:pPr algn="ctr"/>
            <a:br>
              <a:rPr lang="fr-FR" sz="2800" dirty="0"/>
            </a:br>
            <a:r>
              <a:rPr lang="fr-FR" sz="2800" dirty="0"/>
              <a:t>Préparation au mémoire CPP : PP6</a:t>
            </a:r>
            <a:br>
              <a:rPr lang="fr-FR" sz="2800" dirty="0"/>
            </a:br>
            <a:br>
              <a:rPr lang="fr-FR" sz="2800" dirty="0"/>
            </a:br>
            <a:r>
              <a:rPr lang="fr-FR" sz="2800" i="1" dirty="0">
                <a:solidFill>
                  <a:srgbClr val="0070C0"/>
                </a:solidFill>
              </a:rPr>
              <a:t>La double validation</a:t>
            </a:r>
            <a:br>
              <a:rPr lang="fr-FR" sz="2800" dirty="0"/>
            </a:br>
            <a:br>
              <a:rPr lang="fr-FR" sz="2800" b="0" i="1" dirty="0"/>
            </a:br>
            <a:endParaRPr lang="fr-FR" sz="2800" b="0" i="1" dirty="0"/>
          </a:p>
        </p:txBody>
      </p:sp>
      <p:sp>
        <p:nvSpPr>
          <p:cNvPr id="3" name="Espace réservé du contenu 2"/>
          <p:cNvSpPr>
            <a:spLocks noGrp="1"/>
          </p:cNvSpPr>
          <p:nvPr>
            <p:ph idx="1"/>
            <p:custDataLst>
              <p:tags r:id="rId2"/>
            </p:custDataLst>
          </p:nvPr>
        </p:nvSpPr>
        <p:spPr>
          <a:xfrm>
            <a:off x="413469" y="2154803"/>
            <a:ext cx="11418072" cy="3703995"/>
          </a:xfrm>
        </p:spPr>
        <p:txBody>
          <a:bodyPr>
            <a:normAutofit fontScale="92500" lnSpcReduction="10000"/>
          </a:bodyPr>
          <a:lstStyle/>
          <a:p>
            <a:pPr marL="0" indent="0">
              <a:buNone/>
            </a:pPr>
            <a:r>
              <a:rPr lang="fr-FR" b="1" dirty="0"/>
              <a:t>Validation 1 : </a:t>
            </a:r>
            <a:r>
              <a:rPr lang="fr-FR" dirty="0"/>
              <a:t>Il s’agit globalement de démontrer que l’on connaît ce qui existe déjà dans le champ de la recherche sur le sujet et l’orientation que l’on a choisis. Le master signifie « maîtrise », ce qui veut dire connaître l’essentiel, au doctorat on demande une connaissance et une critique des divers courants. Connaître l’essentiel implique de justifier son </a:t>
            </a:r>
            <a:r>
              <a:rPr lang="fr-FR" b="1" dirty="0"/>
              <a:t>approche, </a:t>
            </a:r>
            <a:r>
              <a:rPr lang="fr-FR" dirty="0"/>
              <a:t>le </a:t>
            </a:r>
            <a:r>
              <a:rPr lang="fr-FR" b="1" dirty="0"/>
              <a:t>cadre conceptuel </a:t>
            </a:r>
            <a:r>
              <a:rPr lang="fr-FR" dirty="0"/>
              <a:t>(ou un ou des concepts) et la </a:t>
            </a:r>
            <a:r>
              <a:rPr lang="fr-FR" b="1" dirty="0"/>
              <a:t>problématisation</a:t>
            </a:r>
            <a:r>
              <a:rPr lang="fr-FR" dirty="0"/>
              <a:t>, justement à partir de ce qui a pu être fait. L’objectif est à la fois de valider et de se situer. Aujourd’hui, on dirait plutôt « valider son positionnement dans la recherche » — son orientation — et sa position, sur, ce que l’on appelle aussi souvent aujourd’hui, sa « question de recherche et sa formulation ». </a:t>
            </a:r>
          </a:p>
          <a:p>
            <a:pPr marL="0" indent="0">
              <a:buNone/>
            </a:pPr>
            <a:endParaRPr lang="fr-FR" dirty="0"/>
          </a:p>
          <a:p>
            <a:pPr marL="0" indent="0">
              <a:buNone/>
            </a:pPr>
            <a:r>
              <a:rPr lang="fr-FR" b="1" dirty="0"/>
              <a:t>Exemple : Julie </a:t>
            </a:r>
            <a:r>
              <a:rPr lang="fr-FR" b="1" dirty="0" err="1"/>
              <a:t>Coumau</a:t>
            </a:r>
            <a:r>
              <a:rPr lang="fr-FR" b="1" dirty="0"/>
              <a:t> (voir « L’expérience du mémoire ») s’est penchée sur le mouvement végan. Elle-même végane, au gré de sa recherche, elle a adopté une approche militante, à partir de son positionnement de chercheure (sa réflexivité). Conceptuellement, elle a adopté une position en phase avec l’antispécisme, un courant alliant le questionnement sur le corps, le féminisme et la critique du rapport à la nature. </a:t>
            </a:r>
          </a:p>
        </p:txBody>
      </p:sp>
    </p:spTree>
    <p:extLst>
      <p:ext uri="{BB962C8B-B14F-4D97-AF65-F5344CB8AC3E}">
        <p14:creationId xmlns:p14="http://schemas.microsoft.com/office/powerpoint/2010/main" val="3654535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13469" y="0"/>
            <a:ext cx="11418072" cy="2401295"/>
          </a:xfrm>
        </p:spPr>
        <p:txBody>
          <a:bodyPr/>
          <a:lstStyle/>
          <a:p>
            <a:pPr algn="ctr"/>
            <a:br>
              <a:rPr lang="fr-FR" sz="2800" dirty="0"/>
            </a:br>
            <a:r>
              <a:rPr lang="fr-FR" sz="2800" dirty="0"/>
              <a:t>Préparation au mémoire CPP : PP6</a:t>
            </a:r>
            <a:br>
              <a:rPr lang="fr-FR" sz="2800" dirty="0"/>
            </a:br>
            <a:br>
              <a:rPr lang="fr-FR" sz="2800" dirty="0"/>
            </a:br>
            <a:r>
              <a:rPr lang="fr-FR" sz="2800" i="1" dirty="0">
                <a:solidFill>
                  <a:srgbClr val="0070C0"/>
                </a:solidFill>
              </a:rPr>
              <a:t>La double validation</a:t>
            </a:r>
            <a:br>
              <a:rPr lang="fr-FR" sz="2800" dirty="0"/>
            </a:br>
            <a:br>
              <a:rPr lang="fr-FR" sz="2800" b="0" i="1" dirty="0"/>
            </a:br>
            <a:endParaRPr lang="fr-FR" sz="2800" b="0" i="1" dirty="0"/>
          </a:p>
        </p:txBody>
      </p:sp>
      <p:sp>
        <p:nvSpPr>
          <p:cNvPr id="3" name="Espace réservé du contenu 2"/>
          <p:cNvSpPr>
            <a:spLocks noGrp="1"/>
          </p:cNvSpPr>
          <p:nvPr>
            <p:ph idx="1"/>
            <p:custDataLst>
              <p:tags r:id="rId2"/>
            </p:custDataLst>
          </p:nvPr>
        </p:nvSpPr>
        <p:spPr>
          <a:xfrm>
            <a:off x="413469" y="2154803"/>
            <a:ext cx="11418072" cy="3703995"/>
          </a:xfrm>
        </p:spPr>
        <p:txBody>
          <a:bodyPr>
            <a:normAutofit/>
          </a:bodyPr>
          <a:lstStyle/>
          <a:p>
            <a:pPr marL="0" indent="0">
              <a:buNone/>
            </a:pPr>
            <a:endParaRPr lang="fr-FR" dirty="0"/>
          </a:p>
          <a:p>
            <a:pPr marL="0" indent="0">
              <a:buNone/>
            </a:pPr>
            <a:r>
              <a:rPr lang="fr-FR" b="1" dirty="0"/>
              <a:t>Validation 2 </a:t>
            </a:r>
            <a:r>
              <a:rPr lang="fr-FR" dirty="0"/>
              <a:t>: il s’agit de valider et donner sens aux résultats de la recherche. Qu’est-ce que l’on a trouvé de façon concrète ? On peut considérer trois aspects. Tout d’abord le choix de(s) méthode(s). Méthodes qualitatives ? Quantitatives ? Les deux ? Leurs usages sont-elles cohérentes par rapport à l’orientation de la recherche. Ensuite, l’on se demande si elles été bien conçues, bien utilisées ? On peut concevoir la pertinence d’un questionnaire, mais on peut se demander si les questions sont pertinentes, et s’il a été bien fait. </a:t>
            </a:r>
          </a:p>
          <a:p>
            <a:pPr marL="0" indent="0">
              <a:buNone/>
            </a:pPr>
            <a:r>
              <a:rPr lang="fr-FR" dirty="0"/>
              <a:t>Enfin, l’interprétation des résultats est-elle cohérente par rapport à la question de recherche et aux méthodes utilisées. Ici, la discussion demeure ouverte, l’on (un évaluateur) peut ne pas être d’accord sur les conclusions, mais la recherche n’en demeure pas moins valide. </a:t>
            </a:r>
          </a:p>
          <a:p>
            <a:pPr marL="0" indent="0">
              <a:buNone/>
            </a:pPr>
            <a:endParaRPr lang="fr-FR" dirty="0"/>
          </a:p>
        </p:txBody>
      </p:sp>
    </p:spTree>
    <p:extLst>
      <p:ext uri="{BB962C8B-B14F-4D97-AF65-F5344CB8AC3E}">
        <p14:creationId xmlns:p14="http://schemas.microsoft.com/office/powerpoint/2010/main" val="4132366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254000"/>
            <a:ext cx="10571998" cy="1346200"/>
          </a:xfrm>
        </p:spPr>
        <p:txBody>
          <a:bodyPr/>
          <a:lstStyle/>
          <a:p>
            <a:pPr algn="ctr"/>
            <a:br>
              <a:rPr lang="fr-FR" sz="2800" dirty="0"/>
            </a:br>
            <a:br>
              <a:rPr lang="fr-FR" sz="2800" dirty="0"/>
            </a:br>
            <a:br>
              <a:rPr lang="fr-FR" sz="2800" dirty="0"/>
            </a:br>
            <a:br>
              <a:rPr lang="fr-FR" sz="2800" dirty="0"/>
            </a:br>
            <a:br>
              <a:rPr lang="fr-FR" sz="2800" dirty="0"/>
            </a:br>
            <a:br>
              <a:rPr lang="fr-FR" sz="2800" dirty="0"/>
            </a:br>
            <a:r>
              <a:rPr lang="fr-FR" sz="2400" dirty="0"/>
              <a:t>Préparation au mémoire : PP6</a:t>
            </a:r>
            <a:br>
              <a:rPr lang="fr-FR" sz="2400" dirty="0"/>
            </a:br>
            <a:br>
              <a:rPr lang="fr-FR" sz="2800" dirty="0"/>
            </a:br>
            <a:r>
              <a:rPr lang="fr-FR" sz="2800" dirty="0">
                <a:solidFill>
                  <a:srgbClr val="0070C0"/>
                </a:solidFill>
              </a:rPr>
              <a:t>Le mémoire </a:t>
            </a:r>
          </a:p>
        </p:txBody>
      </p:sp>
      <p:sp>
        <p:nvSpPr>
          <p:cNvPr id="3" name="Espace réservé du contenu 2"/>
          <p:cNvSpPr>
            <a:spLocks noGrp="1"/>
          </p:cNvSpPr>
          <p:nvPr>
            <p:ph idx="1"/>
            <p:custDataLst>
              <p:tags r:id="rId2"/>
            </p:custDataLst>
          </p:nvPr>
        </p:nvSpPr>
        <p:spPr>
          <a:xfrm>
            <a:off x="818712" y="1725434"/>
            <a:ext cx="10554574" cy="5239910"/>
          </a:xfrm>
        </p:spPr>
        <p:txBody>
          <a:bodyPr>
            <a:normAutofit fontScale="25000" lnSpcReduction="20000"/>
          </a:bodyPr>
          <a:lstStyle/>
          <a:p>
            <a:pPr marL="0" indent="0">
              <a:buNone/>
            </a:pPr>
            <a:endParaRPr lang="fr-FR" sz="5000" dirty="0"/>
          </a:p>
          <a:p>
            <a:pPr marL="0" indent="0">
              <a:buNone/>
            </a:pPr>
            <a:endParaRPr lang="fr-FR" sz="5000" dirty="0"/>
          </a:p>
          <a:p>
            <a:pPr marL="0" indent="0">
              <a:buNone/>
            </a:pPr>
            <a:r>
              <a:rPr lang="fr-FR" sz="5000" dirty="0"/>
              <a:t>Ceci dit, un mémoire, ça ressemble à quoi ? Chaque mémoire est unique, il est le fruit d’une construction personnelle, de choix, mais de choix éclairés et validés par ce qui existe dans le champ de la recherche. Certains mémoires comportent deux parties, d’autres, trois, certains, ont 5 chapitres, d’autres, moins. Cela importe peu. Mais si vous lisez quelques mémoires, et portez attention à son organisation, au-delà du contenu, vous constaterez qu’un mémoire comporte, disons, quatre dimensions : </a:t>
            </a:r>
          </a:p>
          <a:p>
            <a:pPr marL="0" indent="0">
              <a:buNone/>
            </a:pPr>
            <a:endParaRPr lang="fr-FR" sz="5500" dirty="0"/>
          </a:p>
          <a:p>
            <a:pPr marL="0" indent="0">
              <a:buNone/>
            </a:pPr>
            <a:r>
              <a:rPr lang="fr-FR" sz="5500" dirty="0"/>
              <a:t>1— </a:t>
            </a:r>
            <a:r>
              <a:rPr lang="fr-FR" sz="5500" b="1" dirty="0"/>
              <a:t>JE TRAVAILLE SUR QUOI ?</a:t>
            </a:r>
            <a:r>
              <a:rPr lang="fr-FR" sz="5500" dirty="0"/>
              <a:t> On peut qualifier cette dimension de théorique ou conceptuelle, où le sujet/thématique/question de recherche sont présentés en lien avec ce qui existe déjà (l’état de l’art). Votre projet prend forme dans un va-et-vient entre votre posture de départ et la posture scientifique adoptée. C’est un processus, un rapport dialectique, mais à l’écrit, cela paraît toujours bien lissé, car les choix ont finalement été faits, la configuration, précisée. </a:t>
            </a:r>
          </a:p>
          <a:p>
            <a:pPr marL="0" indent="0">
              <a:buNone/>
            </a:pPr>
            <a:endParaRPr lang="fr-FR" sz="5500" dirty="0"/>
          </a:p>
          <a:p>
            <a:pPr marL="0" indent="0">
              <a:buNone/>
            </a:pPr>
            <a:r>
              <a:rPr lang="fr-FR" sz="5500" dirty="0"/>
              <a:t>2— </a:t>
            </a:r>
            <a:r>
              <a:rPr lang="fr-FR" sz="5500" b="1" dirty="0"/>
              <a:t>J’AI PROCÉDÉ COMMENT ?</a:t>
            </a:r>
            <a:r>
              <a:rPr lang="fr-FR" sz="5500" dirty="0"/>
              <a:t> Ici, le choix des méthodes, des enquêtes, des terrains… Données qualitatives ? Quantitatives ? </a:t>
            </a:r>
          </a:p>
          <a:p>
            <a:pPr marL="0" indent="0">
              <a:buNone/>
            </a:pPr>
            <a:endParaRPr lang="fr-FR" sz="5500" dirty="0"/>
          </a:p>
          <a:p>
            <a:pPr marL="0" indent="0">
              <a:buNone/>
            </a:pPr>
            <a:r>
              <a:rPr lang="fr-FR" sz="5500" dirty="0"/>
              <a:t>3— </a:t>
            </a:r>
            <a:r>
              <a:rPr lang="fr-FR" sz="5500" b="1" dirty="0"/>
              <a:t>QUELS RÉSULTATS ? </a:t>
            </a:r>
            <a:r>
              <a:rPr lang="fr-FR" sz="5500" dirty="0"/>
              <a:t>: exposé des données produites. On parle ici de traitements des données ? Des cartes, des tableaux ? Des photos ? Des résultats d’enquêtes ? Des transcriptions d’entretiens ? </a:t>
            </a:r>
          </a:p>
          <a:p>
            <a:pPr marL="0" indent="0">
              <a:buNone/>
            </a:pPr>
            <a:endParaRPr lang="fr-FR" sz="5500" dirty="0"/>
          </a:p>
          <a:p>
            <a:pPr marL="0" indent="0">
              <a:buNone/>
            </a:pPr>
            <a:r>
              <a:rPr lang="fr-FR" sz="5500" dirty="0"/>
              <a:t>4— </a:t>
            </a:r>
            <a:r>
              <a:rPr lang="fr-FR" sz="5500" b="1" dirty="0"/>
              <a:t>QUELLE ANALYSE/INTERPRÉTATION ? </a:t>
            </a:r>
            <a:r>
              <a:rPr lang="fr-FR" sz="5500" dirty="0"/>
              <a:t>(Analyse/interprétation, mise en parallèle ?). C’est quoi la mise en parallèle ? C’est le moment de revenir à d’autres études similaires, d’autres cas, que l’on a pu évoquer dans l’état de l’art ? Genre : ce que j’ai trouvé est différent… va dans le sens de… Le but de comparer, mais de faire des liens avec d’autres recherches mentionnées dans l’état de l’art. On appelle cela une montée en généralité ; on peut aussi penser que sa propre recherche résulte d’une analyse verticale, on produit des donnée, on creuse une question, mais que la validation c’est aussi de replacer horizontalement sa recherche par rapport à d’autres. Cela n’a pas à être point pour point, mais sur certains points, un aspect, etc. </a:t>
            </a:r>
            <a:endParaRPr lang="fr-FR" dirty="0"/>
          </a:p>
          <a:p>
            <a:pPr marL="0" indent="0">
              <a:buNone/>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12300130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is">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TM03457503[[fn=Concis]]</Template>
  <TotalTime>15571</TotalTime>
  <Words>1320</Words>
  <Application>Microsoft Office PowerPoint</Application>
  <PresentationFormat>Grand écran</PresentationFormat>
  <Paragraphs>32</Paragraphs>
  <Slides>6</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6</vt:i4>
      </vt:variant>
    </vt:vector>
  </HeadingPairs>
  <TitlesOfParts>
    <vt:vector size="9" baseType="lpstr">
      <vt:lpstr>Century Gothic</vt:lpstr>
      <vt:lpstr>Wingdings 2</vt:lpstr>
      <vt:lpstr>Concis</vt:lpstr>
      <vt:lpstr>Master CPP Préparation au mémoire : PP6  Note épistémologique : la double validation   </vt:lpstr>
      <vt:lpstr> Préparation au mémoire CPP : PP6  La double validation  </vt:lpstr>
      <vt:lpstr> Préparation au mémoire CPP : PP6  La double validation  </vt:lpstr>
      <vt:lpstr> Préparation au mémoire CPP : PP6  La double validation  </vt:lpstr>
      <vt:lpstr> Préparation au mémoire CPP : PP6  La double validation  </vt:lpstr>
      <vt:lpstr>      Préparation au mémoire : PP6  Le mémoire </vt:lpstr>
    </vt:vector>
  </TitlesOfParts>
  <Company>SSI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Suivi du mémoire M2URMMSM   Session 1 Vendredi 5 mars</dc:title>
  <dc:creator>Louis D.</dc:creator>
  <cp:lastModifiedBy>Evaluateur</cp:lastModifiedBy>
  <cp:revision>54</cp:revision>
  <dcterms:created xsi:type="dcterms:W3CDTF">2021-03-05T07:07:10Z</dcterms:created>
  <dcterms:modified xsi:type="dcterms:W3CDTF">2024-01-30T12:13:54Z</dcterms:modified>
</cp:coreProperties>
</file>