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94" r:id="rId2"/>
    <p:sldId id="350" r:id="rId3"/>
    <p:sldId id="324" r:id="rId4"/>
    <p:sldId id="325" r:id="rId5"/>
    <p:sldId id="326" r:id="rId6"/>
    <p:sldId id="327" r:id="rId7"/>
    <p:sldId id="296" r:id="rId8"/>
    <p:sldId id="279" r:id="rId9"/>
    <p:sldId id="278" r:id="rId10"/>
    <p:sldId id="280" r:id="rId11"/>
    <p:sldId id="290" r:id="rId12"/>
    <p:sldId id="291" r:id="rId13"/>
    <p:sldId id="342" r:id="rId14"/>
    <p:sldId id="343" r:id="rId15"/>
    <p:sldId id="346" r:id="rId16"/>
    <p:sldId id="347" r:id="rId17"/>
    <p:sldId id="348" r:id="rId18"/>
    <p:sldId id="349" r:id="rId19"/>
    <p:sldId id="299" r:id="rId20"/>
    <p:sldId id="300" r:id="rId21"/>
    <p:sldId id="301" r:id="rId22"/>
    <p:sldId id="302" r:id="rId23"/>
    <p:sldId id="303" r:id="rId24"/>
    <p:sldId id="304" r:id="rId25"/>
    <p:sldId id="305" r:id="rId26"/>
    <p:sldId id="306" r:id="rId27"/>
    <p:sldId id="307" r:id="rId28"/>
    <p:sldId id="308" r:id="rId29"/>
    <p:sldId id="344" r:id="rId30"/>
    <p:sldId id="310" r:id="rId31"/>
    <p:sldId id="311" r:id="rId32"/>
    <p:sldId id="312" r:id="rId33"/>
    <p:sldId id="313" r:id="rId34"/>
    <p:sldId id="314" r:id="rId35"/>
    <p:sldId id="315" r:id="rId36"/>
    <p:sldId id="316" r:id="rId37"/>
    <p:sldId id="317" r:id="rId38"/>
    <p:sldId id="318" r:id="rId39"/>
    <p:sldId id="319" r:id="rId40"/>
    <p:sldId id="320"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7"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974">
          <p15:clr>
            <a:srgbClr val="A4A3A4"/>
          </p15:clr>
        </p15:guide>
        <p15:guide id="3" orient="horz" pos="1434">
          <p15:clr>
            <a:srgbClr val="A4A3A4"/>
          </p15:clr>
        </p15:guide>
        <p15:guide id="4" pos="2880">
          <p15:clr>
            <a:srgbClr val="A4A3A4"/>
          </p15:clr>
        </p15:guide>
        <p15:guide id="5" pos="5488">
          <p15:clr>
            <a:srgbClr val="A4A3A4"/>
          </p15:clr>
        </p15:guide>
        <p15:guide id="6" pos="272">
          <p15:clr>
            <a:srgbClr val="A4A3A4"/>
          </p15:clr>
        </p15:guide>
        <p15:guide id="7" pos="7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D2769"/>
    <a:srgbClr val="FF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3" autoAdjust="0"/>
    <p:restoredTop sz="94690" autoAdjust="0"/>
  </p:normalViewPr>
  <p:slideViewPr>
    <p:cSldViewPr showGuides="1">
      <p:cViewPr varScale="1">
        <p:scale>
          <a:sx n="51" d="100"/>
          <a:sy n="51" d="100"/>
        </p:scale>
        <p:origin x="1344" y="38"/>
      </p:cViewPr>
      <p:guideLst>
        <p:guide orient="horz" pos="2160"/>
        <p:guide orient="horz" pos="3974"/>
        <p:guide orient="horz" pos="1434"/>
        <p:guide pos="2880"/>
        <p:guide pos="5488"/>
        <p:guide pos="272"/>
        <p:guide pos="7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E3D26-968A-40C5-9CFB-84BBAC77B411}"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fr-FR"/>
        </a:p>
      </dgm:t>
    </dgm:pt>
    <dgm:pt modelId="{38CCAC25-6C13-4293-ADDD-E2B735D17CC6}">
      <dgm:prSet phldrT="[Texte]"/>
      <dgm:spPr>
        <a:solidFill>
          <a:srgbClr val="FF9933"/>
        </a:solidFill>
      </dgm:spPr>
      <dgm:t>
        <a:bodyPr/>
        <a:lstStyle/>
        <a:p>
          <a:r>
            <a:rPr lang="fr-FR" dirty="0"/>
            <a:t>Master professionnel SU</a:t>
          </a:r>
        </a:p>
      </dgm:t>
    </dgm:pt>
    <dgm:pt modelId="{1B320B01-A705-4C67-8141-3415B656B064}" type="parTrans" cxnId="{EC1C029C-2956-4559-8E47-05CBDAA4D057}">
      <dgm:prSet/>
      <dgm:spPr/>
      <dgm:t>
        <a:bodyPr/>
        <a:lstStyle/>
        <a:p>
          <a:endParaRPr lang="fr-FR"/>
        </a:p>
      </dgm:t>
    </dgm:pt>
    <dgm:pt modelId="{4E47322C-B89F-4A51-8BB8-2401816FF5D4}" type="sibTrans" cxnId="{EC1C029C-2956-4559-8E47-05CBDAA4D057}">
      <dgm:prSet/>
      <dgm:spPr/>
      <dgm:t>
        <a:bodyPr/>
        <a:lstStyle/>
        <a:p>
          <a:endParaRPr lang="fr-FR"/>
        </a:p>
      </dgm:t>
    </dgm:pt>
    <dgm:pt modelId="{A555BD0F-F03A-4259-B2DF-095169686374}">
      <dgm:prSet phldrT="[Texte]"/>
      <dgm:spPr>
        <a:solidFill>
          <a:srgbClr val="FF9933"/>
        </a:solidFill>
      </dgm:spPr>
      <dgm:t>
        <a:bodyPr/>
        <a:lstStyle/>
        <a:p>
          <a:r>
            <a:rPr lang="fr-FR" dirty="0"/>
            <a:t>Langue française appliquée)</a:t>
          </a:r>
        </a:p>
      </dgm:t>
    </dgm:pt>
    <dgm:pt modelId="{09FCBB0C-920A-405E-9FDF-50CB3DDE7E25}" type="sibTrans" cxnId="{9C710999-50C2-4F81-B8DD-282C3E45F4C4}">
      <dgm:prSet/>
      <dgm:spPr/>
      <dgm:t>
        <a:bodyPr/>
        <a:lstStyle/>
        <a:p>
          <a:endParaRPr lang="fr-FR"/>
        </a:p>
      </dgm:t>
    </dgm:pt>
    <dgm:pt modelId="{960A93B6-1A45-4EC7-BDB2-8AF8D02BA1FB}" type="parTrans" cxnId="{9C710999-50C2-4F81-B8DD-282C3E45F4C4}">
      <dgm:prSet/>
      <dgm:spPr/>
      <dgm:t>
        <a:bodyPr/>
        <a:lstStyle/>
        <a:p>
          <a:endParaRPr lang="fr-FR"/>
        </a:p>
      </dgm:t>
    </dgm:pt>
    <dgm:pt modelId="{1C6C9708-AE8F-490E-A723-2519887D5588}" type="pres">
      <dgm:prSet presAssocID="{2B6E3D26-968A-40C5-9CFB-84BBAC77B411}" presName="Name0" presStyleCnt="0">
        <dgm:presLayoutVars>
          <dgm:chPref val="1"/>
          <dgm:dir/>
          <dgm:animOne val="branch"/>
          <dgm:animLvl val="lvl"/>
          <dgm:resizeHandles val="exact"/>
        </dgm:presLayoutVars>
      </dgm:prSet>
      <dgm:spPr/>
      <dgm:t>
        <a:bodyPr/>
        <a:lstStyle/>
        <a:p>
          <a:endParaRPr lang="fr-FR"/>
        </a:p>
      </dgm:t>
    </dgm:pt>
    <dgm:pt modelId="{8E9E143F-19C3-4B90-8CD0-6486B9270DF2}" type="pres">
      <dgm:prSet presAssocID="{38CCAC25-6C13-4293-ADDD-E2B735D17CC6}" presName="root1" presStyleCnt="0"/>
      <dgm:spPr/>
    </dgm:pt>
    <dgm:pt modelId="{8CE28BB1-A026-4BC6-A17A-4B3D5F114D64}" type="pres">
      <dgm:prSet presAssocID="{38CCAC25-6C13-4293-ADDD-E2B735D17CC6}" presName="LevelOneTextNode" presStyleLbl="node0" presStyleIdx="0" presStyleCnt="1" custScaleX="185804" custScaleY="66667">
        <dgm:presLayoutVars>
          <dgm:chPref val="3"/>
        </dgm:presLayoutVars>
      </dgm:prSet>
      <dgm:spPr/>
      <dgm:t>
        <a:bodyPr/>
        <a:lstStyle/>
        <a:p>
          <a:endParaRPr lang="fr-FR"/>
        </a:p>
      </dgm:t>
    </dgm:pt>
    <dgm:pt modelId="{ABAEFA8A-66CA-4844-A210-263F939C5438}" type="pres">
      <dgm:prSet presAssocID="{38CCAC25-6C13-4293-ADDD-E2B735D17CC6}" presName="level2hierChild" presStyleCnt="0"/>
      <dgm:spPr/>
    </dgm:pt>
    <dgm:pt modelId="{F4B6EE06-3F9F-4EF9-BBB3-183DAE843BBE}" type="pres">
      <dgm:prSet presAssocID="{960A93B6-1A45-4EC7-BDB2-8AF8D02BA1FB}" presName="conn2-1" presStyleLbl="parChTrans1D2" presStyleIdx="0" presStyleCnt="1"/>
      <dgm:spPr/>
      <dgm:t>
        <a:bodyPr/>
        <a:lstStyle/>
        <a:p>
          <a:endParaRPr lang="fr-FR"/>
        </a:p>
      </dgm:t>
    </dgm:pt>
    <dgm:pt modelId="{650330FA-1B31-4235-B6B9-3600037EAB79}" type="pres">
      <dgm:prSet presAssocID="{960A93B6-1A45-4EC7-BDB2-8AF8D02BA1FB}" presName="connTx" presStyleLbl="parChTrans1D2" presStyleIdx="0" presStyleCnt="1"/>
      <dgm:spPr/>
      <dgm:t>
        <a:bodyPr/>
        <a:lstStyle/>
        <a:p>
          <a:endParaRPr lang="fr-FR"/>
        </a:p>
      </dgm:t>
    </dgm:pt>
    <dgm:pt modelId="{B231DE9E-F3AA-412E-AA87-55B1B0BD80CB}" type="pres">
      <dgm:prSet presAssocID="{A555BD0F-F03A-4259-B2DF-095169686374}" presName="root2" presStyleCnt="0"/>
      <dgm:spPr/>
    </dgm:pt>
    <dgm:pt modelId="{DEBD0C87-B159-4333-BB43-ECE8A4B0BB97}" type="pres">
      <dgm:prSet presAssocID="{A555BD0F-F03A-4259-B2DF-095169686374}" presName="LevelTwoTextNode" presStyleLbl="node2" presStyleIdx="0" presStyleCnt="1">
        <dgm:presLayoutVars>
          <dgm:chPref val="3"/>
        </dgm:presLayoutVars>
      </dgm:prSet>
      <dgm:spPr/>
      <dgm:t>
        <a:bodyPr/>
        <a:lstStyle/>
        <a:p>
          <a:endParaRPr lang="fr-FR"/>
        </a:p>
      </dgm:t>
    </dgm:pt>
    <dgm:pt modelId="{3E9B185C-47BC-4FE5-8705-8E1C8B3162A5}" type="pres">
      <dgm:prSet presAssocID="{A555BD0F-F03A-4259-B2DF-095169686374}" presName="level3hierChild" presStyleCnt="0"/>
      <dgm:spPr/>
    </dgm:pt>
  </dgm:ptLst>
  <dgm:cxnLst>
    <dgm:cxn modelId="{1DD7E1E4-3BD0-469C-9EE8-0D8683210486}" type="presOf" srcId="{960A93B6-1A45-4EC7-BDB2-8AF8D02BA1FB}" destId="{650330FA-1B31-4235-B6B9-3600037EAB79}" srcOrd="1" destOrd="0" presId="urn:microsoft.com/office/officeart/2008/layout/HorizontalMultiLevelHierarchy"/>
    <dgm:cxn modelId="{CD8FB46F-05CA-4A5C-81C0-6C6343639287}" type="presOf" srcId="{2B6E3D26-968A-40C5-9CFB-84BBAC77B411}" destId="{1C6C9708-AE8F-490E-A723-2519887D5588}" srcOrd="0" destOrd="0" presId="urn:microsoft.com/office/officeart/2008/layout/HorizontalMultiLevelHierarchy"/>
    <dgm:cxn modelId="{82A301A0-9A22-45D3-9D2E-3E9C2210C594}" type="presOf" srcId="{A555BD0F-F03A-4259-B2DF-095169686374}" destId="{DEBD0C87-B159-4333-BB43-ECE8A4B0BB97}" srcOrd="0" destOrd="0" presId="urn:microsoft.com/office/officeart/2008/layout/HorizontalMultiLevelHierarchy"/>
    <dgm:cxn modelId="{F6F0015D-F56B-4A8B-B1C3-4EABAD9AE88D}" type="presOf" srcId="{38CCAC25-6C13-4293-ADDD-E2B735D17CC6}" destId="{8CE28BB1-A026-4BC6-A17A-4B3D5F114D64}" srcOrd="0" destOrd="0" presId="urn:microsoft.com/office/officeart/2008/layout/HorizontalMultiLevelHierarchy"/>
    <dgm:cxn modelId="{AE23D31A-9899-4B3E-B685-FEFC6BDCDA55}" type="presOf" srcId="{960A93B6-1A45-4EC7-BDB2-8AF8D02BA1FB}" destId="{F4B6EE06-3F9F-4EF9-BBB3-183DAE843BBE}" srcOrd="0" destOrd="0" presId="urn:microsoft.com/office/officeart/2008/layout/HorizontalMultiLevelHierarchy"/>
    <dgm:cxn modelId="{9C710999-50C2-4F81-B8DD-282C3E45F4C4}" srcId="{38CCAC25-6C13-4293-ADDD-E2B735D17CC6}" destId="{A555BD0F-F03A-4259-B2DF-095169686374}" srcOrd="0" destOrd="0" parTransId="{960A93B6-1A45-4EC7-BDB2-8AF8D02BA1FB}" sibTransId="{09FCBB0C-920A-405E-9FDF-50CB3DDE7E25}"/>
    <dgm:cxn modelId="{EC1C029C-2956-4559-8E47-05CBDAA4D057}" srcId="{2B6E3D26-968A-40C5-9CFB-84BBAC77B411}" destId="{38CCAC25-6C13-4293-ADDD-E2B735D17CC6}" srcOrd="0" destOrd="0" parTransId="{1B320B01-A705-4C67-8141-3415B656B064}" sibTransId="{4E47322C-B89F-4A51-8BB8-2401816FF5D4}"/>
    <dgm:cxn modelId="{8CAD989B-C0CA-4128-88ED-1B5EF1B8EEDC}" type="presParOf" srcId="{1C6C9708-AE8F-490E-A723-2519887D5588}" destId="{8E9E143F-19C3-4B90-8CD0-6486B9270DF2}" srcOrd="0" destOrd="0" presId="urn:microsoft.com/office/officeart/2008/layout/HorizontalMultiLevelHierarchy"/>
    <dgm:cxn modelId="{7A8DEB39-3E59-4F61-8FAD-4504390228FE}" type="presParOf" srcId="{8E9E143F-19C3-4B90-8CD0-6486B9270DF2}" destId="{8CE28BB1-A026-4BC6-A17A-4B3D5F114D64}" srcOrd="0" destOrd="0" presId="urn:microsoft.com/office/officeart/2008/layout/HorizontalMultiLevelHierarchy"/>
    <dgm:cxn modelId="{7A7F0125-4C62-48C8-B167-400F9EE00855}" type="presParOf" srcId="{8E9E143F-19C3-4B90-8CD0-6486B9270DF2}" destId="{ABAEFA8A-66CA-4844-A210-263F939C5438}" srcOrd="1" destOrd="0" presId="urn:microsoft.com/office/officeart/2008/layout/HorizontalMultiLevelHierarchy"/>
    <dgm:cxn modelId="{87BAB19E-2401-435C-A4CF-62A1AEC5D455}" type="presParOf" srcId="{ABAEFA8A-66CA-4844-A210-263F939C5438}" destId="{F4B6EE06-3F9F-4EF9-BBB3-183DAE843BBE}" srcOrd="0" destOrd="0" presId="urn:microsoft.com/office/officeart/2008/layout/HorizontalMultiLevelHierarchy"/>
    <dgm:cxn modelId="{567B910E-4B47-44E4-9BED-A8A095101951}" type="presParOf" srcId="{F4B6EE06-3F9F-4EF9-BBB3-183DAE843BBE}" destId="{650330FA-1B31-4235-B6B9-3600037EAB79}" srcOrd="0" destOrd="0" presId="urn:microsoft.com/office/officeart/2008/layout/HorizontalMultiLevelHierarchy"/>
    <dgm:cxn modelId="{C7FDF6B8-554F-4410-8446-7065F302BB68}" type="presParOf" srcId="{ABAEFA8A-66CA-4844-A210-263F939C5438}" destId="{B231DE9E-F3AA-412E-AA87-55B1B0BD80CB}" srcOrd="1" destOrd="0" presId="urn:microsoft.com/office/officeart/2008/layout/HorizontalMultiLevelHierarchy"/>
    <dgm:cxn modelId="{00CB146B-BA69-46C1-9EFE-37C6B2B8A0A6}" type="presParOf" srcId="{B231DE9E-F3AA-412E-AA87-55B1B0BD80CB}" destId="{DEBD0C87-B159-4333-BB43-ECE8A4B0BB97}" srcOrd="0" destOrd="0" presId="urn:microsoft.com/office/officeart/2008/layout/HorizontalMultiLevelHierarchy"/>
    <dgm:cxn modelId="{95EFB054-98EE-401C-AE1F-4E2B87DC8A63}" type="presParOf" srcId="{B231DE9E-F3AA-412E-AA87-55B1B0BD80CB}" destId="{3E9B185C-47BC-4FE5-8705-8E1C8B316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E3D26-968A-40C5-9CFB-84BBAC77B411}" type="doc">
      <dgm:prSet loTypeId="urn:microsoft.com/office/officeart/2008/layout/HorizontalMultiLevelHierarchy" loCatId="hierarchy" qsTypeId="urn:microsoft.com/office/officeart/2005/8/quickstyle/simple4" qsCatId="simple" csTypeId="urn:microsoft.com/office/officeart/2005/8/colors/accent3_2" csCatId="accent3" phldr="1"/>
      <dgm:spPr/>
      <dgm:t>
        <a:bodyPr/>
        <a:lstStyle/>
        <a:p>
          <a:endParaRPr lang="fr-FR"/>
        </a:p>
      </dgm:t>
    </dgm:pt>
    <dgm:pt modelId="{38CCAC25-6C13-4293-ADDD-E2B735D17CC6}">
      <dgm:prSet phldrT="[Texte]" custT="1"/>
      <dgm:spPr/>
      <dgm:t>
        <a:bodyPr/>
        <a:lstStyle/>
        <a:p>
          <a:r>
            <a:rPr lang="fr-FR" sz="2400" dirty="0"/>
            <a:t>Masters recherche SU</a:t>
          </a:r>
        </a:p>
      </dgm:t>
    </dgm:pt>
    <dgm:pt modelId="{1B320B01-A705-4C67-8141-3415B656B064}" type="parTrans" cxnId="{EC1C029C-2956-4559-8E47-05CBDAA4D057}">
      <dgm:prSet/>
      <dgm:spPr/>
      <dgm:t>
        <a:bodyPr/>
        <a:lstStyle/>
        <a:p>
          <a:endParaRPr lang="fr-FR"/>
        </a:p>
      </dgm:t>
    </dgm:pt>
    <dgm:pt modelId="{4E47322C-B89F-4A51-8BB8-2401816FF5D4}" type="sibTrans" cxnId="{EC1C029C-2956-4559-8E47-05CBDAA4D057}">
      <dgm:prSet/>
      <dgm:spPr/>
      <dgm:t>
        <a:bodyPr/>
        <a:lstStyle/>
        <a:p>
          <a:endParaRPr lang="fr-FR"/>
        </a:p>
      </dgm:t>
    </dgm:pt>
    <dgm:pt modelId="{8F4A24B1-6BDB-4C4B-A5AA-B01FD262F740}">
      <dgm:prSet/>
      <dgm:spPr/>
      <dgm:t>
        <a:bodyPr/>
        <a:lstStyle/>
        <a:p>
          <a:r>
            <a:rPr lang="fr-FR" dirty="0"/>
            <a:t>Linguistique française et générale</a:t>
          </a:r>
        </a:p>
      </dgm:t>
    </dgm:pt>
    <dgm:pt modelId="{F7ED94AD-2658-476F-B15E-5C014DACDB29}" type="parTrans" cxnId="{D3917F4D-2620-4650-AE29-7DE48F1E7549}">
      <dgm:prSet/>
      <dgm:spPr/>
      <dgm:t>
        <a:bodyPr/>
        <a:lstStyle/>
        <a:p>
          <a:endParaRPr lang="fr-FR"/>
        </a:p>
      </dgm:t>
    </dgm:pt>
    <dgm:pt modelId="{4D12FEFD-0A83-4A2E-8AD6-E0D9486EA34F}" type="sibTrans" cxnId="{D3917F4D-2620-4650-AE29-7DE48F1E7549}">
      <dgm:prSet/>
      <dgm:spPr/>
      <dgm:t>
        <a:bodyPr/>
        <a:lstStyle/>
        <a:p>
          <a:endParaRPr lang="fr-FR"/>
        </a:p>
      </dgm:t>
    </dgm:pt>
    <dgm:pt modelId="{E76F4F8A-AD45-43BB-BE00-56B3ED4D3CE9}">
      <dgm:prSet phldrT="[Texte]"/>
      <dgm:spPr/>
      <dgm:t>
        <a:bodyPr/>
        <a:lstStyle/>
        <a:p>
          <a:r>
            <a:rPr lang="fr-FR" dirty="0"/>
            <a:t>Langue et informatique (R/Pro)</a:t>
          </a:r>
        </a:p>
      </dgm:t>
    </dgm:pt>
    <dgm:pt modelId="{D9142870-1478-44BF-82B4-C887113CCD6E}" type="sibTrans" cxnId="{FFB7891A-84C7-4C4A-AE3E-026F6451F782}">
      <dgm:prSet/>
      <dgm:spPr/>
      <dgm:t>
        <a:bodyPr/>
        <a:lstStyle/>
        <a:p>
          <a:endParaRPr lang="fr-FR"/>
        </a:p>
      </dgm:t>
    </dgm:pt>
    <dgm:pt modelId="{157E54AC-D0B3-4D31-86D8-5D12EC474F89}" type="parTrans" cxnId="{FFB7891A-84C7-4C4A-AE3E-026F6451F782}">
      <dgm:prSet/>
      <dgm:spPr/>
      <dgm:t>
        <a:bodyPr/>
        <a:lstStyle/>
        <a:p>
          <a:endParaRPr lang="fr-FR"/>
        </a:p>
      </dgm:t>
    </dgm:pt>
    <dgm:pt modelId="{1C6C9708-AE8F-490E-A723-2519887D5588}" type="pres">
      <dgm:prSet presAssocID="{2B6E3D26-968A-40C5-9CFB-84BBAC77B411}" presName="Name0" presStyleCnt="0">
        <dgm:presLayoutVars>
          <dgm:chPref val="1"/>
          <dgm:dir/>
          <dgm:animOne val="branch"/>
          <dgm:animLvl val="lvl"/>
          <dgm:resizeHandles val="exact"/>
        </dgm:presLayoutVars>
      </dgm:prSet>
      <dgm:spPr/>
      <dgm:t>
        <a:bodyPr/>
        <a:lstStyle/>
        <a:p>
          <a:endParaRPr lang="fr-FR"/>
        </a:p>
      </dgm:t>
    </dgm:pt>
    <dgm:pt modelId="{8E9E143F-19C3-4B90-8CD0-6486B9270DF2}" type="pres">
      <dgm:prSet presAssocID="{38CCAC25-6C13-4293-ADDD-E2B735D17CC6}" presName="root1" presStyleCnt="0"/>
      <dgm:spPr/>
    </dgm:pt>
    <dgm:pt modelId="{8CE28BB1-A026-4BC6-A17A-4B3D5F114D64}" type="pres">
      <dgm:prSet presAssocID="{38CCAC25-6C13-4293-ADDD-E2B735D17CC6}" presName="LevelOneTextNode" presStyleLbl="node0" presStyleIdx="0" presStyleCnt="1" custScaleX="185804" custScaleY="161514">
        <dgm:presLayoutVars>
          <dgm:chPref val="3"/>
        </dgm:presLayoutVars>
      </dgm:prSet>
      <dgm:spPr/>
      <dgm:t>
        <a:bodyPr/>
        <a:lstStyle/>
        <a:p>
          <a:endParaRPr lang="fr-FR"/>
        </a:p>
      </dgm:t>
    </dgm:pt>
    <dgm:pt modelId="{ABAEFA8A-66CA-4844-A210-263F939C5438}" type="pres">
      <dgm:prSet presAssocID="{38CCAC25-6C13-4293-ADDD-E2B735D17CC6}" presName="level2hierChild" presStyleCnt="0"/>
      <dgm:spPr/>
    </dgm:pt>
    <dgm:pt modelId="{44296970-5A22-4141-B0BF-FFE195079A29}" type="pres">
      <dgm:prSet presAssocID="{F7ED94AD-2658-476F-B15E-5C014DACDB29}" presName="conn2-1" presStyleLbl="parChTrans1D2" presStyleIdx="0" presStyleCnt="2"/>
      <dgm:spPr/>
      <dgm:t>
        <a:bodyPr/>
        <a:lstStyle/>
        <a:p>
          <a:endParaRPr lang="fr-FR"/>
        </a:p>
      </dgm:t>
    </dgm:pt>
    <dgm:pt modelId="{02CC143D-08C5-4CAF-8563-6C3C4075C208}" type="pres">
      <dgm:prSet presAssocID="{F7ED94AD-2658-476F-B15E-5C014DACDB29}" presName="connTx" presStyleLbl="parChTrans1D2" presStyleIdx="0" presStyleCnt="2"/>
      <dgm:spPr/>
      <dgm:t>
        <a:bodyPr/>
        <a:lstStyle/>
        <a:p>
          <a:endParaRPr lang="fr-FR"/>
        </a:p>
      </dgm:t>
    </dgm:pt>
    <dgm:pt modelId="{34DA77B8-9CDC-4A2C-82AA-7186F13E9534}" type="pres">
      <dgm:prSet presAssocID="{8F4A24B1-6BDB-4C4B-A5AA-B01FD262F740}" presName="root2" presStyleCnt="0"/>
      <dgm:spPr/>
    </dgm:pt>
    <dgm:pt modelId="{72881F9C-9F82-49A4-B150-E90B389D838E}" type="pres">
      <dgm:prSet presAssocID="{8F4A24B1-6BDB-4C4B-A5AA-B01FD262F740}" presName="LevelTwoTextNode" presStyleLbl="node2" presStyleIdx="0" presStyleCnt="2" custScaleY="257875">
        <dgm:presLayoutVars>
          <dgm:chPref val="3"/>
        </dgm:presLayoutVars>
      </dgm:prSet>
      <dgm:spPr/>
      <dgm:t>
        <a:bodyPr/>
        <a:lstStyle/>
        <a:p>
          <a:endParaRPr lang="fr-FR"/>
        </a:p>
      </dgm:t>
    </dgm:pt>
    <dgm:pt modelId="{68263378-C2B6-42EB-81AD-B0BCAF848D10}" type="pres">
      <dgm:prSet presAssocID="{8F4A24B1-6BDB-4C4B-A5AA-B01FD262F740}" presName="level3hierChild" presStyleCnt="0"/>
      <dgm:spPr/>
    </dgm:pt>
    <dgm:pt modelId="{14893616-5FC4-4B9A-A667-00C0476D6BF8}" type="pres">
      <dgm:prSet presAssocID="{157E54AC-D0B3-4D31-86D8-5D12EC474F89}" presName="conn2-1" presStyleLbl="parChTrans1D2" presStyleIdx="1" presStyleCnt="2"/>
      <dgm:spPr/>
      <dgm:t>
        <a:bodyPr/>
        <a:lstStyle/>
        <a:p>
          <a:endParaRPr lang="fr-FR"/>
        </a:p>
      </dgm:t>
    </dgm:pt>
    <dgm:pt modelId="{9A7B5544-BB49-4E7D-861D-CC87CDCE79B4}" type="pres">
      <dgm:prSet presAssocID="{157E54AC-D0B3-4D31-86D8-5D12EC474F89}" presName="connTx" presStyleLbl="parChTrans1D2" presStyleIdx="1" presStyleCnt="2"/>
      <dgm:spPr/>
      <dgm:t>
        <a:bodyPr/>
        <a:lstStyle/>
        <a:p>
          <a:endParaRPr lang="fr-FR"/>
        </a:p>
      </dgm:t>
    </dgm:pt>
    <dgm:pt modelId="{F23B88DD-867C-4BCD-89F4-67BA78F74566}" type="pres">
      <dgm:prSet presAssocID="{E76F4F8A-AD45-43BB-BE00-56B3ED4D3CE9}" presName="root2" presStyleCnt="0"/>
      <dgm:spPr/>
    </dgm:pt>
    <dgm:pt modelId="{1051DA1C-DD60-45EF-A31B-C645F31C4E58}" type="pres">
      <dgm:prSet presAssocID="{E76F4F8A-AD45-43BB-BE00-56B3ED4D3CE9}" presName="LevelTwoTextNode" presStyleLbl="node2" presStyleIdx="1" presStyleCnt="2" custScaleY="277281">
        <dgm:presLayoutVars>
          <dgm:chPref val="3"/>
        </dgm:presLayoutVars>
      </dgm:prSet>
      <dgm:spPr/>
      <dgm:t>
        <a:bodyPr/>
        <a:lstStyle/>
        <a:p>
          <a:endParaRPr lang="fr-FR"/>
        </a:p>
      </dgm:t>
    </dgm:pt>
    <dgm:pt modelId="{76B7AE9D-B735-4D79-BC06-60B9C4107C95}" type="pres">
      <dgm:prSet presAssocID="{E76F4F8A-AD45-43BB-BE00-56B3ED4D3CE9}" presName="level3hierChild" presStyleCnt="0"/>
      <dgm:spPr/>
    </dgm:pt>
  </dgm:ptLst>
  <dgm:cxnLst>
    <dgm:cxn modelId="{CEDCDDDD-78F5-4E13-BA44-0D58E162F174}" type="presOf" srcId="{157E54AC-D0B3-4D31-86D8-5D12EC474F89}" destId="{14893616-5FC4-4B9A-A667-00C0476D6BF8}" srcOrd="0" destOrd="0" presId="urn:microsoft.com/office/officeart/2008/layout/HorizontalMultiLevelHierarchy"/>
    <dgm:cxn modelId="{D3917F4D-2620-4650-AE29-7DE48F1E7549}" srcId="{38CCAC25-6C13-4293-ADDD-E2B735D17CC6}" destId="{8F4A24B1-6BDB-4C4B-A5AA-B01FD262F740}" srcOrd="0" destOrd="0" parTransId="{F7ED94AD-2658-476F-B15E-5C014DACDB29}" sibTransId="{4D12FEFD-0A83-4A2E-8AD6-E0D9486EA34F}"/>
    <dgm:cxn modelId="{EC1C029C-2956-4559-8E47-05CBDAA4D057}" srcId="{2B6E3D26-968A-40C5-9CFB-84BBAC77B411}" destId="{38CCAC25-6C13-4293-ADDD-E2B735D17CC6}" srcOrd="0" destOrd="0" parTransId="{1B320B01-A705-4C67-8141-3415B656B064}" sibTransId="{4E47322C-B89F-4A51-8BB8-2401816FF5D4}"/>
    <dgm:cxn modelId="{1F6DE775-30E9-4648-A6EB-2CF6F8B65AD4}" type="presOf" srcId="{8F4A24B1-6BDB-4C4B-A5AA-B01FD262F740}" destId="{72881F9C-9F82-49A4-B150-E90B389D838E}" srcOrd="0" destOrd="0" presId="urn:microsoft.com/office/officeart/2008/layout/HorizontalMultiLevelHierarchy"/>
    <dgm:cxn modelId="{CD8FB46F-05CA-4A5C-81C0-6C6343639287}" type="presOf" srcId="{2B6E3D26-968A-40C5-9CFB-84BBAC77B411}" destId="{1C6C9708-AE8F-490E-A723-2519887D5588}" srcOrd="0" destOrd="0" presId="urn:microsoft.com/office/officeart/2008/layout/HorizontalMultiLevelHierarchy"/>
    <dgm:cxn modelId="{EA531007-E553-4955-96F1-926CA8ED7A72}" type="presOf" srcId="{157E54AC-D0B3-4D31-86D8-5D12EC474F89}" destId="{9A7B5544-BB49-4E7D-861D-CC87CDCE79B4}" srcOrd="1" destOrd="0" presId="urn:microsoft.com/office/officeart/2008/layout/HorizontalMultiLevelHierarchy"/>
    <dgm:cxn modelId="{F6F0015D-F56B-4A8B-B1C3-4EABAD9AE88D}" type="presOf" srcId="{38CCAC25-6C13-4293-ADDD-E2B735D17CC6}" destId="{8CE28BB1-A026-4BC6-A17A-4B3D5F114D64}" srcOrd="0" destOrd="0" presId="urn:microsoft.com/office/officeart/2008/layout/HorizontalMultiLevelHierarchy"/>
    <dgm:cxn modelId="{FFB7891A-84C7-4C4A-AE3E-026F6451F782}" srcId="{38CCAC25-6C13-4293-ADDD-E2B735D17CC6}" destId="{E76F4F8A-AD45-43BB-BE00-56B3ED4D3CE9}" srcOrd="1" destOrd="0" parTransId="{157E54AC-D0B3-4D31-86D8-5D12EC474F89}" sibTransId="{D9142870-1478-44BF-82B4-C887113CCD6E}"/>
    <dgm:cxn modelId="{622C4FC7-6329-4BE2-81F6-561E46C358AE}" type="presOf" srcId="{F7ED94AD-2658-476F-B15E-5C014DACDB29}" destId="{02CC143D-08C5-4CAF-8563-6C3C4075C208}" srcOrd="1" destOrd="0" presId="urn:microsoft.com/office/officeart/2008/layout/HorizontalMultiLevelHierarchy"/>
    <dgm:cxn modelId="{08E91E2F-80F3-46DA-8CC9-89CAD089EA57}" type="presOf" srcId="{E76F4F8A-AD45-43BB-BE00-56B3ED4D3CE9}" destId="{1051DA1C-DD60-45EF-A31B-C645F31C4E58}" srcOrd="0" destOrd="0" presId="urn:microsoft.com/office/officeart/2008/layout/HorizontalMultiLevelHierarchy"/>
    <dgm:cxn modelId="{DA9ADF19-E176-4F9B-9933-603FB8A71619}" type="presOf" srcId="{F7ED94AD-2658-476F-B15E-5C014DACDB29}" destId="{44296970-5A22-4141-B0BF-FFE195079A29}" srcOrd="0" destOrd="0" presId="urn:microsoft.com/office/officeart/2008/layout/HorizontalMultiLevelHierarchy"/>
    <dgm:cxn modelId="{8CAD989B-C0CA-4128-88ED-1B5EF1B8EEDC}" type="presParOf" srcId="{1C6C9708-AE8F-490E-A723-2519887D5588}" destId="{8E9E143F-19C3-4B90-8CD0-6486B9270DF2}" srcOrd="0" destOrd="0" presId="urn:microsoft.com/office/officeart/2008/layout/HorizontalMultiLevelHierarchy"/>
    <dgm:cxn modelId="{7A8DEB39-3E59-4F61-8FAD-4504390228FE}" type="presParOf" srcId="{8E9E143F-19C3-4B90-8CD0-6486B9270DF2}" destId="{8CE28BB1-A026-4BC6-A17A-4B3D5F114D64}" srcOrd="0" destOrd="0" presId="urn:microsoft.com/office/officeart/2008/layout/HorizontalMultiLevelHierarchy"/>
    <dgm:cxn modelId="{7A7F0125-4C62-48C8-B167-400F9EE00855}" type="presParOf" srcId="{8E9E143F-19C3-4B90-8CD0-6486B9270DF2}" destId="{ABAEFA8A-66CA-4844-A210-263F939C5438}" srcOrd="1" destOrd="0" presId="urn:microsoft.com/office/officeart/2008/layout/HorizontalMultiLevelHierarchy"/>
    <dgm:cxn modelId="{1E674CB3-B938-466B-8F26-2508FB7C4F41}" type="presParOf" srcId="{ABAEFA8A-66CA-4844-A210-263F939C5438}" destId="{44296970-5A22-4141-B0BF-FFE195079A29}" srcOrd="0" destOrd="0" presId="urn:microsoft.com/office/officeart/2008/layout/HorizontalMultiLevelHierarchy"/>
    <dgm:cxn modelId="{666AF0D4-9153-40FE-AB64-9471F2847C32}" type="presParOf" srcId="{44296970-5A22-4141-B0BF-FFE195079A29}" destId="{02CC143D-08C5-4CAF-8563-6C3C4075C208}" srcOrd="0" destOrd="0" presId="urn:microsoft.com/office/officeart/2008/layout/HorizontalMultiLevelHierarchy"/>
    <dgm:cxn modelId="{EBA8D9D6-57B8-4236-B2F8-A6FE755B5A0A}" type="presParOf" srcId="{ABAEFA8A-66CA-4844-A210-263F939C5438}" destId="{34DA77B8-9CDC-4A2C-82AA-7186F13E9534}" srcOrd="1" destOrd="0" presId="urn:microsoft.com/office/officeart/2008/layout/HorizontalMultiLevelHierarchy"/>
    <dgm:cxn modelId="{C525DB0D-AF2C-45EE-85DB-331CDBE64409}" type="presParOf" srcId="{34DA77B8-9CDC-4A2C-82AA-7186F13E9534}" destId="{72881F9C-9F82-49A4-B150-E90B389D838E}" srcOrd="0" destOrd="0" presId="urn:microsoft.com/office/officeart/2008/layout/HorizontalMultiLevelHierarchy"/>
    <dgm:cxn modelId="{24B680A2-B232-4B5B-B5C9-3AD0DFC5BDFC}" type="presParOf" srcId="{34DA77B8-9CDC-4A2C-82AA-7186F13E9534}" destId="{68263378-C2B6-42EB-81AD-B0BCAF848D10}" srcOrd="1" destOrd="0" presId="urn:microsoft.com/office/officeart/2008/layout/HorizontalMultiLevelHierarchy"/>
    <dgm:cxn modelId="{68E80120-95B1-498E-B610-BDB55F365138}" type="presParOf" srcId="{ABAEFA8A-66CA-4844-A210-263F939C5438}" destId="{14893616-5FC4-4B9A-A667-00C0476D6BF8}" srcOrd="2" destOrd="0" presId="urn:microsoft.com/office/officeart/2008/layout/HorizontalMultiLevelHierarchy"/>
    <dgm:cxn modelId="{52F6DE62-89E9-448E-A244-FC0F4051AC55}" type="presParOf" srcId="{14893616-5FC4-4B9A-A667-00C0476D6BF8}" destId="{9A7B5544-BB49-4E7D-861D-CC87CDCE79B4}" srcOrd="0" destOrd="0" presId="urn:microsoft.com/office/officeart/2008/layout/HorizontalMultiLevelHierarchy"/>
    <dgm:cxn modelId="{709E974C-2C62-49FB-8EBA-7E8AC009A763}" type="presParOf" srcId="{ABAEFA8A-66CA-4844-A210-263F939C5438}" destId="{F23B88DD-867C-4BCD-89F4-67BA78F74566}" srcOrd="3" destOrd="0" presId="urn:microsoft.com/office/officeart/2008/layout/HorizontalMultiLevelHierarchy"/>
    <dgm:cxn modelId="{2CCB986C-747A-4672-B9C1-6D11DF7283E9}" type="presParOf" srcId="{F23B88DD-867C-4BCD-89F4-67BA78F74566}" destId="{1051DA1C-DD60-45EF-A31B-C645F31C4E58}" srcOrd="0" destOrd="0" presId="urn:microsoft.com/office/officeart/2008/layout/HorizontalMultiLevelHierarchy"/>
    <dgm:cxn modelId="{D1FB3CD0-0C97-4EE0-A9DC-5A61ACC0B8BE}" type="presParOf" srcId="{F23B88DD-867C-4BCD-89F4-67BA78F74566}" destId="{76B7AE9D-B735-4D79-BC06-60B9C4107C95}"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92465-C7A0-4EA4-9E31-8F03668BA6DA}"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fr-FR"/>
        </a:p>
      </dgm:t>
    </dgm:pt>
    <dgm:pt modelId="{A883DA3B-1FC4-4DD9-A753-3DCF372E0B8E}">
      <dgm:prSet phldrT="[Texte]"/>
      <dgm:spPr>
        <a:solidFill>
          <a:srgbClr val="002060"/>
        </a:solidFill>
      </dgm:spPr>
      <dgm:t>
        <a:bodyPr/>
        <a:lstStyle/>
        <a:p>
          <a:r>
            <a:rPr lang="fr-FR" dirty="0"/>
            <a:t>Langue et informatique</a:t>
          </a:r>
        </a:p>
      </dgm:t>
    </dgm:pt>
    <dgm:pt modelId="{957045CA-A8FE-489C-9614-739F44F788A2}" type="parTrans" cxnId="{876047F6-17E2-41FD-AC96-7687B45A4D19}">
      <dgm:prSet/>
      <dgm:spPr/>
      <dgm:t>
        <a:bodyPr/>
        <a:lstStyle/>
        <a:p>
          <a:endParaRPr lang="fr-FR"/>
        </a:p>
      </dgm:t>
    </dgm:pt>
    <dgm:pt modelId="{A009FB68-625D-4E6A-B3C3-FB61C7198A39}" type="sibTrans" cxnId="{876047F6-17E2-41FD-AC96-7687B45A4D19}">
      <dgm:prSet/>
      <dgm:spPr/>
      <dgm:t>
        <a:bodyPr/>
        <a:lstStyle/>
        <a:p>
          <a:endParaRPr lang="fr-FR"/>
        </a:p>
      </dgm:t>
    </dgm:pt>
    <dgm:pt modelId="{494BE55A-3A56-415F-A30D-462B5CAE5BB5}">
      <dgm:prSet phldrT="[Texte]"/>
      <dgm:spPr>
        <a:solidFill>
          <a:srgbClr val="FF9933"/>
        </a:solidFill>
      </dgm:spPr>
      <dgm:t>
        <a:bodyPr/>
        <a:lstStyle/>
        <a:p>
          <a:r>
            <a:rPr lang="fr-FR" dirty="0"/>
            <a:t>Option professionnelle</a:t>
          </a:r>
        </a:p>
      </dgm:t>
    </dgm:pt>
    <dgm:pt modelId="{5FB7D5AB-1850-4382-B6AE-81486FD17993}" type="parTrans" cxnId="{B736DF83-77B5-4B2C-8206-0BA8A119BDD1}">
      <dgm:prSet/>
      <dgm:spPr/>
      <dgm:t>
        <a:bodyPr/>
        <a:lstStyle/>
        <a:p>
          <a:endParaRPr lang="fr-FR"/>
        </a:p>
      </dgm:t>
    </dgm:pt>
    <dgm:pt modelId="{F66E8379-3419-4C4C-9C9D-798C8A5C593A}" type="sibTrans" cxnId="{B736DF83-77B5-4B2C-8206-0BA8A119BDD1}">
      <dgm:prSet/>
      <dgm:spPr/>
      <dgm:t>
        <a:bodyPr/>
        <a:lstStyle/>
        <a:p>
          <a:endParaRPr lang="fr-FR"/>
        </a:p>
      </dgm:t>
    </dgm:pt>
    <dgm:pt modelId="{C5A18178-BD77-4A29-A305-4055615FC3D5}">
      <dgm:prSet phldrT="[Texte]"/>
      <dgm:spPr>
        <a:solidFill>
          <a:srgbClr val="00B0F0"/>
        </a:solidFill>
      </dgm:spPr>
      <dgm:t>
        <a:bodyPr/>
        <a:lstStyle/>
        <a:p>
          <a:r>
            <a:rPr lang="fr-FR" dirty="0"/>
            <a:t>Option recherche</a:t>
          </a:r>
        </a:p>
      </dgm:t>
    </dgm:pt>
    <dgm:pt modelId="{6D7B3FD0-8D39-4C8A-A4DD-40F3D4E4B031}" type="parTrans" cxnId="{9DAE7411-1466-497F-8C6A-8FA4A61B517B}">
      <dgm:prSet/>
      <dgm:spPr/>
      <dgm:t>
        <a:bodyPr/>
        <a:lstStyle/>
        <a:p>
          <a:endParaRPr lang="fr-FR"/>
        </a:p>
      </dgm:t>
    </dgm:pt>
    <dgm:pt modelId="{0ED628BF-2EF0-4D15-9C55-DB7920C53258}" type="sibTrans" cxnId="{9DAE7411-1466-497F-8C6A-8FA4A61B517B}">
      <dgm:prSet/>
      <dgm:spPr/>
      <dgm:t>
        <a:bodyPr/>
        <a:lstStyle/>
        <a:p>
          <a:endParaRPr lang="fr-FR"/>
        </a:p>
      </dgm:t>
    </dgm:pt>
    <dgm:pt modelId="{9F4E6002-CAAA-49C5-AF02-4B6F862961BA}">
      <dgm:prSet/>
      <dgm:spPr>
        <a:solidFill>
          <a:srgbClr val="FF9933"/>
        </a:solidFill>
      </dgm:spPr>
      <dgm:t>
        <a:bodyPr/>
        <a:lstStyle/>
        <a:p>
          <a:r>
            <a:rPr lang="fr-FR" dirty="0"/>
            <a:t>Ingénierie de la langue pour la société numérique</a:t>
          </a:r>
        </a:p>
      </dgm:t>
    </dgm:pt>
    <dgm:pt modelId="{EB70B143-D6E9-4C97-87E0-F952D214A974}" type="parTrans" cxnId="{0764A76B-0FB0-4D61-AC09-DADB14B876A0}">
      <dgm:prSet/>
      <dgm:spPr/>
      <dgm:t>
        <a:bodyPr/>
        <a:lstStyle/>
        <a:p>
          <a:endParaRPr lang="fr-FR"/>
        </a:p>
      </dgm:t>
    </dgm:pt>
    <dgm:pt modelId="{1EDA0EEC-B80C-4D45-9CEA-49928045D276}" type="sibTrans" cxnId="{0764A76B-0FB0-4D61-AC09-DADB14B876A0}">
      <dgm:prSet/>
      <dgm:spPr/>
      <dgm:t>
        <a:bodyPr/>
        <a:lstStyle/>
        <a:p>
          <a:endParaRPr lang="fr-FR"/>
        </a:p>
      </dgm:t>
    </dgm:pt>
    <dgm:pt modelId="{1D3BBC76-59B9-4B46-B9E7-4BC0A75E76C0}">
      <dgm:prSet/>
      <dgm:spPr>
        <a:solidFill>
          <a:srgbClr val="00B0F0"/>
        </a:solidFill>
      </dgm:spPr>
      <dgm:t>
        <a:bodyPr/>
        <a:lstStyle/>
        <a:p>
          <a:r>
            <a:rPr lang="fr-FR" dirty="0"/>
            <a:t>Informatique, langue et interactions</a:t>
          </a:r>
        </a:p>
      </dgm:t>
    </dgm:pt>
    <dgm:pt modelId="{1710F3BE-7563-403A-ADD5-6A3B2421051A}" type="parTrans" cxnId="{94AD163B-65A9-4789-9B7E-EACF4B04FB23}">
      <dgm:prSet/>
      <dgm:spPr/>
      <dgm:t>
        <a:bodyPr/>
        <a:lstStyle/>
        <a:p>
          <a:endParaRPr lang="fr-FR"/>
        </a:p>
      </dgm:t>
    </dgm:pt>
    <dgm:pt modelId="{1CFE3315-D7BF-4BE3-AAD6-061202BFBFD6}" type="sibTrans" cxnId="{94AD163B-65A9-4789-9B7E-EACF4B04FB23}">
      <dgm:prSet/>
      <dgm:spPr/>
      <dgm:t>
        <a:bodyPr/>
        <a:lstStyle/>
        <a:p>
          <a:endParaRPr lang="fr-FR"/>
        </a:p>
      </dgm:t>
    </dgm:pt>
    <dgm:pt modelId="{AA0D5460-74AB-4C39-B4D1-2DEA3C1DFC4B}" type="pres">
      <dgm:prSet presAssocID="{A3292465-C7A0-4EA4-9E31-8F03668BA6DA}" presName="Name0" presStyleCnt="0">
        <dgm:presLayoutVars>
          <dgm:chPref val="1"/>
          <dgm:dir/>
          <dgm:animOne val="branch"/>
          <dgm:animLvl val="lvl"/>
          <dgm:resizeHandles val="exact"/>
        </dgm:presLayoutVars>
      </dgm:prSet>
      <dgm:spPr/>
      <dgm:t>
        <a:bodyPr/>
        <a:lstStyle/>
        <a:p>
          <a:endParaRPr lang="fr-FR"/>
        </a:p>
      </dgm:t>
    </dgm:pt>
    <dgm:pt modelId="{A0574CFC-788A-4176-A188-E509FEFDA8EC}" type="pres">
      <dgm:prSet presAssocID="{A883DA3B-1FC4-4DD9-A753-3DCF372E0B8E}" presName="root1" presStyleCnt="0"/>
      <dgm:spPr/>
    </dgm:pt>
    <dgm:pt modelId="{169EC9B6-A6F7-4B1A-AB22-46E69482B2EA}" type="pres">
      <dgm:prSet presAssocID="{A883DA3B-1FC4-4DD9-A753-3DCF372E0B8E}" presName="LevelOneTextNode" presStyleLbl="node0" presStyleIdx="0" presStyleCnt="1" custScaleY="42985">
        <dgm:presLayoutVars>
          <dgm:chPref val="3"/>
        </dgm:presLayoutVars>
      </dgm:prSet>
      <dgm:spPr/>
      <dgm:t>
        <a:bodyPr/>
        <a:lstStyle/>
        <a:p>
          <a:endParaRPr lang="fr-FR"/>
        </a:p>
      </dgm:t>
    </dgm:pt>
    <dgm:pt modelId="{2B710E2F-921F-472A-A26A-30B2926A0F18}" type="pres">
      <dgm:prSet presAssocID="{A883DA3B-1FC4-4DD9-A753-3DCF372E0B8E}" presName="level2hierChild" presStyleCnt="0"/>
      <dgm:spPr/>
    </dgm:pt>
    <dgm:pt modelId="{217AF762-C951-4248-AE4A-8E4435FA9E7A}" type="pres">
      <dgm:prSet presAssocID="{5FB7D5AB-1850-4382-B6AE-81486FD17993}" presName="conn2-1" presStyleLbl="parChTrans1D2" presStyleIdx="0" presStyleCnt="2"/>
      <dgm:spPr/>
      <dgm:t>
        <a:bodyPr/>
        <a:lstStyle/>
        <a:p>
          <a:endParaRPr lang="fr-FR"/>
        </a:p>
      </dgm:t>
    </dgm:pt>
    <dgm:pt modelId="{E8CF54F9-0095-4DAC-9850-F055B866E9C1}" type="pres">
      <dgm:prSet presAssocID="{5FB7D5AB-1850-4382-B6AE-81486FD17993}" presName="connTx" presStyleLbl="parChTrans1D2" presStyleIdx="0" presStyleCnt="2"/>
      <dgm:spPr/>
      <dgm:t>
        <a:bodyPr/>
        <a:lstStyle/>
        <a:p>
          <a:endParaRPr lang="fr-FR"/>
        </a:p>
      </dgm:t>
    </dgm:pt>
    <dgm:pt modelId="{4AB186C4-C40F-42A1-9609-B33DDB245201}" type="pres">
      <dgm:prSet presAssocID="{494BE55A-3A56-415F-A30D-462B5CAE5BB5}" presName="root2" presStyleCnt="0"/>
      <dgm:spPr/>
    </dgm:pt>
    <dgm:pt modelId="{8E09818A-DB57-45A8-9299-1E5992B02F7B}" type="pres">
      <dgm:prSet presAssocID="{494BE55A-3A56-415F-A30D-462B5CAE5BB5}" presName="LevelTwoTextNode" presStyleLbl="node2" presStyleIdx="0" presStyleCnt="2">
        <dgm:presLayoutVars>
          <dgm:chPref val="3"/>
        </dgm:presLayoutVars>
      </dgm:prSet>
      <dgm:spPr/>
      <dgm:t>
        <a:bodyPr/>
        <a:lstStyle/>
        <a:p>
          <a:endParaRPr lang="fr-FR"/>
        </a:p>
      </dgm:t>
    </dgm:pt>
    <dgm:pt modelId="{C8D4C4E7-B335-4872-86ED-5D4816ABBE9C}" type="pres">
      <dgm:prSet presAssocID="{494BE55A-3A56-415F-A30D-462B5CAE5BB5}" presName="level3hierChild" presStyleCnt="0"/>
      <dgm:spPr/>
    </dgm:pt>
    <dgm:pt modelId="{148C7022-07B6-4CAD-BA74-884DE3FA4DEC}" type="pres">
      <dgm:prSet presAssocID="{EB70B143-D6E9-4C97-87E0-F952D214A974}" presName="conn2-1" presStyleLbl="parChTrans1D3" presStyleIdx="0" presStyleCnt="2"/>
      <dgm:spPr/>
      <dgm:t>
        <a:bodyPr/>
        <a:lstStyle/>
        <a:p>
          <a:endParaRPr lang="fr-FR"/>
        </a:p>
      </dgm:t>
    </dgm:pt>
    <dgm:pt modelId="{3CEA831E-9DC2-4E3A-AC79-EAF0AFC4ED9A}" type="pres">
      <dgm:prSet presAssocID="{EB70B143-D6E9-4C97-87E0-F952D214A974}" presName="connTx" presStyleLbl="parChTrans1D3" presStyleIdx="0" presStyleCnt="2"/>
      <dgm:spPr/>
      <dgm:t>
        <a:bodyPr/>
        <a:lstStyle/>
        <a:p>
          <a:endParaRPr lang="fr-FR"/>
        </a:p>
      </dgm:t>
    </dgm:pt>
    <dgm:pt modelId="{4F45BBAD-74C8-4D7B-A4BB-81280A3332A2}" type="pres">
      <dgm:prSet presAssocID="{9F4E6002-CAAA-49C5-AF02-4B6F862961BA}" presName="root2" presStyleCnt="0"/>
      <dgm:spPr/>
    </dgm:pt>
    <dgm:pt modelId="{A95CA753-8345-4925-A5C8-EC22C595947E}" type="pres">
      <dgm:prSet presAssocID="{9F4E6002-CAAA-49C5-AF02-4B6F862961BA}" presName="LevelTwoTextNode" presStyleLbl="node3" presStyleIdx="0" presStyleCnt="2">
        <dgm:presLayoutVars>
          <dgm:chPref val="3"/>
        </dgm:presLayoutVars>
      </dgm:prSet>
      <dgm:spPr/>
      <dgm:t>
        <a:bodyPr/>
        <a:lstStyle/>
        <a:p>
          <a:endParaRPr lang="fr-FR"/>
        </a:p>
      </dgm:t>
    </dgm:pt>
    <dgm:pt modelId="{5F1AA1F0-C354-439C-A223-477FF0CDCDDB}" type="pres">
      <dgm:prSet presAssocID="{9F4E6002-CAAA-49C5-AF02-4B6F862961BA}" presName="level3hierChild" presStyleCnt="0"/>
      <dgm:spPr/>
    </dgm:pt>
    <dgm:pt modelId="{32E97B94-C8EE-4CFC-9EB5-8088B930159E}" type="pres">
      <dgm:prSet presAssocID="{6D7B3FD0-8D39-4C8A-A4DD-40F3D4E4B031}" presName="conn2-1" presStyleLbl="parChTrans1D2" presStyleIdx="1" presStyleCnt="2"/>
      <dgm:spPr/>
      <dgm:t>
        <a:bodyPr/>
        <a:lstStyle/>
        <a:p>
          <a:endParaRPr lang="fr-FR"/>
        </a:p>
      </dgm:t>
    </dgm:pt>
    <dgm:pt modelId="{1044BEE9-071F-44B3-A5B4-38E4BB43F710}" type="pres">
      <dgm:prSet presAssocID="{6D7B3FD0-8D39-4C8A-A4DD-40F3D4E4B031}" presName="connTx" presStyleLbl="parChTrans1D2" presStyleIdx="1" presStyleCnt="2"/>
      <dgm:spPr/>
      <dgm:t>
        <a:bodyPr/>
        <a:lstStyle/>
        <a:p>
          <a:endParaRPr lang="fr-FR"/>
        </a:p>
      </dgm:t>
    </dgm:pt>
    <dgm:pt modelId="{7D1C98C5-E8E9-4867-8B17-9254D136FCC3}" type="pres">
      <dgm:prSet presAssocID="{C5A18178-BD77-4A29-A305-4055615FC3D5}" presName="root2" presStyleCnt="0"/>
      <dgm:spPr/>
    </dgm:pt>
    <dgm:pt modelId="{CC304B24-E31E-4998-93C1-D26F2B2B0433}" type="pres">
      <dgm:prSet presAssocID="{C5A18178-BD77-4A29-A305-4055615FC3D5}" presName="LevelTwoTextNode" presStyleLbl="node2" presStyleIdx="1" presStyleCnt="2">
        <dgm:presLayoutVars>
          <dgm:chPref val="3"/>
        </dgm:presLayoutVars>
      </dgm:prSet>
      <dgm:spPr/>
      <dgm:t>
        <a:bodyPr/>
        <a:lstStyle/>
        <a:p>
          <a:endParaRPr lang="fr-FR"/>
        </a:p>
      </dgm:t>
    </dgm:pt>
    <dgm:pt modelId="{F399F4F3-CFA1-4E53-9AA2-1ADF469C6DFB}" type="pres">
      <dgm:prSet presAssocID="{C5A18178-BD77-4A29-A305-4055615FC3D5}" presName="level3hierChild" presStyleCnt="0"/>
      <dgm:spPr/>
    </dgm:pt>
    <dgm:pt modelId="{2BE110EC-6881-4C40-8929-FF42673464D6}" type="pres">
      <dgm:prSet presAssocID="{1710F3BE-7563-403A-ADD5-6A3B2421051A}" presName="conn2-1" presStyleLbl="parChTrans1D3" presStyleIdx="1" presStyleCnt="2"/>
      <dgm:spPr/>
      <dgm:t>
        <a:bodyPr/>
        <a:lstStyle/>
        <a:p>
          <a:endParaRPr lang="fr-FR"/>
        </a:p>
      </dgm:t>
    </dgm:pt>
    <dgm:pt modelId="{FDB91944-5C7A-4B77-8646-0A7628F92C9C}" type="pres">
      <dgm:prSet presAssocID="{1710F3BE-7563-403A-ADD5-6A3B2421051A}" presName="connTx" presStyleLbl="parChTrans1D3" presStyleIdx="1" presStyleCnt="2"/>
      <dgm:spPr/>
      <dgm:t>
        <a:bodyPr/>
        <a:lstStyle/>
        <a:p>
          <a:endParaRPr lang="fr-FR"/>
        </a:p>
      </dgm:t>
    </dgm:pt>
    <dgm:pt modelId="{EBE6B1F8-8EB3-4621-B83C-52F538ED6497}" type="pres">
      <dgm:prSet presAssocID="{1D3BBC76-59B9-4B46-B9E7-4BC0A75E76C0}" presName="root2" presStyleCnt="0"/>
      <dgm:spPr/>
    </dgm:pt>
    <dgm:pt modelId="{4371E779-BD60-4C6E-9B61-C66D7B9F5260}" type="pres">
      <dgm:prSet presAssocID="{1D3BBC76-59B9-4B46-B9E7-4BC0A75E76C0}" presName="LevelTwoTextNode" presStyleLbl="node3" presStyleIdx="1" presStyleCnt="2">
        <dgm:presLayoutVars>
          <dgm:chPref val="3"/>
        </dgm:presLayoutVars>
      </dgm:prSet>
      <dgm:spPr/>
      <dgm:t>
        <a:bodyPr/>
        <a:lstStyle/>
        <a:p>
          <a:endParaRPr lang="fr-FR"/>
        </a:p>
      </dgm:t>
    </dgm:pt>
    <dgm:pt modelId="{7522CC99-7214-47C9-8C7B-B06A2EF0C1A0}" type="pres">
      <dgm:prSet presAssocID="{1D3BBC76-59B9-4B46-B9E7-4BC0A75E76C0}" presName="level3hierChild" presStyleCnt="0"/>
      <dgm:spPr/>
    </dgm:pt>
  </dgm:ptLst>
  <dgm:cxnLst>
    <dgm:cxn modelId="{1ECD3B39-CDDA-4E14-B9F3-E788DBB55390}" type="presOf" srcId="{5FB7D5AB-1850-4382-B6AE-81486FD17993}" destId="{217AF762-C951-4248-AE4A-8E4435FA9E7A}" srcOrd="0" destOrd="0" presId="urn:microsoft.com/office/officeart/2008/layout/HorizontalMultiLevelHierarchy"/>
    <dgm:cxn modelId="{20241BFF-8DBF-4918-BF0D-C8A6E3913001}" type="presOf" srcId="{6D7B3FD0-8D39-4C8A-A4DD-40F3D4E4B031}" destId="{32E97B94-C8EE-4CFC-9EB5-8088B930159E}" srcOrd="0" destOrd="0" presId="urn:microsoft.com/office/officeart/2008/layout/HorizontalMultiLevelHierarchy"/>
    <dgm:cxn modelId="{FC45956C-F29E-4867-BC8D-58D3154B50FD}" type="presOf" srcId="{6D7B3FD0-8D39-4C8A-A4DD-40F3D4E4B031}" destId="{1044BEE9-071F-44B3-A5B4-38E4BB43F710}" srcOrd="1" destOrd="0" presId="urn:microsoft.com/office/officeart/2008/layout/HorizontalMultiLevelHierarchy"/>
    <dgm:cxn modelId="{5C7D1BFE-9759-4CCB-9094-77862F24D333}" type="presOf" srcId="{EB70B143-D6E9-4C97-87E0-F952D214A974}" destId="{148C7022-07B6-4CAD-BA74-884DE3FA4DEC}" srcOrd="0" destOrd="0" presId="urn:microsoft.com/office/officeart/2008/layout/HorizontalMultiLevelHierarchy"/>
    <dgm:cxn modelId="{E6C78979-F2A6-415D-AE61-BA863A2E7AAD}" type="presOf" srcId="{9F4E6002-CAAA-49C5-AF02-4B6F862961BA}" destId="{A95CA753-8345-4925-A5C8-EC22C595947E}" srcOrd="0" destOrd="0" presId="urn:microsoft.com/office/officeart/2008/layout/HorizontalMultiLevelHierarchy"/>
    <dgm:cxn modelId="{81988E47-B93F-4AC9-B02B-5314A3D76F5A}" type="presOf" srcId="{C5A18178-BD77-4A29-A305-4055615FC3D5}" destId="{CC304B24-E31E-4998-93C1-D26F2B2B0433}" srcOrd="0" destOrd="0" presId="urn:microsoft.com/office/officeart/2008/layout/HorizontalMultiLevelHierarchy"/>
    <dgm:cxn modelId="{876047F6-17E2-41FD-AC96-7687B45A4D19}" srcId="{A3292465-C7A0-4EA4-9E31-8F03668BA6DA}" destId="{A883DA3B-1FC4-4DD9-A753-3DCF372E0B8E}" srcOrd="0" destOrd="0" parTransId="{957045CA-A8FE-489C-9614-739F44F788A2}" sibTransId="{A009FB68-625D-4E6A-B3C3-FB61C7198A39}"/>
    <dgm:cxn modelId="{DD4511CB-0BF3-4FAF-ACEF-9442E8BEA7B9}" type="presOf" srcId="{1D3BBC76-59B9-4B46-B9E7-4BC0A75E76C0}" destId="{4371E779-BD60-4C6E-9B61-C66D7B9F5260}" srcOrd="0" destOrd="0" presId="urn:microsoft.com/office/officeart/2008/layout/HorizontalMultiLevelHierarchy"/>
    <dgm:cxn modelId="{52B74F5C-068A-4464-9A17-14FC19266D81}" type="presOf" srcId="{EB70B143-D6E9-4C97-87E0-F952D214A974}" destId="{3CEA831E-9DC2-4E3A-AC79-EAF0AFC4ED9A}" srcOrd="1" destOrd="0" presId="urn:microsoft.com/office/officeart/2008/layout/HorizontalMultiLevelHierarchy"/>
    <dgm:cxn modelId="{79C549FF-3E3F-4CFF-AAC0-46422CFEA5F1}" type="presOf" srcId="{A883DA3B-1FC4-4DD9-A753-3DCF372E0B8E}" destId="{169EC9B6-A6F7-4B1A-AB22-46E69482B2EA}" srcOrd="0" destOrd="0" presId="urn:microsoft.com/office/officeart/2008/layout/HorizontalMultiLevelHierarchy"/>
    <dgm:cxn modelId="{238304D2-98FB-41A7-A1C0-8291AEDF62AB}" type="presOf" srcId="{1710F3BE-7563-403A-ADD5-6A3B2421051A}" destId="{2BE110EC-6881-4C40-8929-FF42673464D6}" srcOrd="0" destOrd="0" presId="urn:microsoft.com/office/officeart/2008/layout/HorizontalMultiLevelHierarchy"/>
    <dgm:cxn modelId="{03717E37-FE22-4DA1-98EA-3A99FF72413D}" type="presOf" srcId="{494BE55A-3A56-415F-A30D-462B5CAE5BB5}" destId="{8E09818A-DB57-45A8-9299-1E5992B02F7B}" srcOrd="0" destOrd="0" presId="urn:microsoft.com/office/officeart/2008/layout/HorizontalMultiLevelHierarchy"/>
    <dgm:cxn modelId="{A234AF50-0530-446D-9B57-A13AEE066849}" type="presOf" srcId="{1710F3BE-7563-403A-ADD5-6A3B2421051A}" destId="{FDB91944-5C7A-4B77-8646-0A7628F92C9C}" srcOrd="1" destOrd="0" presId="urn:microsoft.com/office/officeart/2008/layout/HorizontalMultiLevelHierarchy"/>
    <dgm:cxn modelId="{90ED8E7B-150C-4781-B829-00FB11AA4EC3}" type="presOf" srcId="{5FB7D5AB-1850-4382-B6AE-81486FD17993}" destId="{E8CF54F9-0095-4DAC-9850-F055B866E9C1}" srcOrd="1" destOrd="0" presId="urn:microsoft.com/office/officeart/2008/layout/HorizontalMultiLevelHierarchy"/>
    <dgm:cxn modelId="{B736DF83-77B5-4B2C-8206-0BA8A119BDD1}" srcId="{A883DA3B-1FC4-4DD9-A753-3DCF372E0B8E}" destId="{494BE55A-3A56-415F-A30D-462B5CAE5BB5}" srcOrd="0" destOrd="0" parTransId="{5FB7D5AB-1850-4382-B6AE-81486FD17993}" sibTransId="{F66E8379-3419-4C4C-9C9D-798C8A5C593A}"/>
    <dgm:cxn modelId="{0764A76B-0FB0-4D61-AC09-DADB14B876A0}" srcId="{494BE55A-3A56-415F-A30D-462B5CAE5BB5}" destId="{9F4E6002-CAAA-49C5-AF02-4B6F862961BA}" srcOrd="0" destOrd="0" parTransId="{EB70B143-D6E9-4C97-87E0-F952D214A974}" sibTransId="{1EDA0EEC-B80C-4D45-9CEA-49928045D276}"/>
    <dgm:cxn modelId="{126B4469-AFB0-41ED-9DEB-5B0E7569DCC2}" type="presOf" srcId="{A3292465-C7A0-4EA4-9E31-8F03668BA6DA}" destId="{AA0D5460-74AB-4C39-B4D1-2DEA3C1DFC4B}" srcOrd="0" destOrd="0" presId="urn:microsoft.com/office/officeart/2008/layout/HorizontalMultiLevelHierarchy"/>
    <dgm:cxn modelId="{94AD163B-65A9-4789-9B7E-EACF4B04FB23}" srcId="{C5A18178-BD77-4A29-A305-4055615FC3D5}" destId="{1D3BBC76-59B9-4B46-B9E7-4BC0A75E76C0}" srcOrd="0" destOrd="0" parTransId="{1710F3BE-7563-403A-ADD5-6A3B2421051A}" sibTransId="{1CFE3315-D7BF-4BE3-AAD6-061202BFBFD6}"/>
    <dgm:cxn modelId="{9DAE7411-1466-497F-8C6A-8FA4A61B517B}" srcId="{A883DA3B-1FC4-4DD9-A753-3DCF372E0B8E}" destId="{C5A18178-BD77-4A29-A305-4055615FC3D5}" srcOrd="1" destOrd="0" parTransId="{6D7B3FD0-8D39-4C8A-A4DD-40F3D4E4B031}" sibTransId="{0ED628BF-2EF0-4D15-9C55-DB7920C53258}"/>
    <dgm:cxn modelId="{9F6A7264-E86A-4C7B-AC70-355D95009778}" type="presParOf" srcId="{AA0D5460-74AB-4C39-B4D1-2DEA3C1DFC4B}" destId="{A0574CFC-788A-4176-A188-E509FEFDA8EC}" srcOrd="0" destOrd="0" presId="urn:microsoft.com/office/officeart/2008/layout/HorizontalMultiLevelHierarchy"/>
    <dgm:cxn modelId="{6DC1F6F6-47B5-46D4-B734-6B7146A16619}" type="presParOf" srcId="{A0574CFC-788A-4176-A188-E509FEFDA8EC}" destId="{169EC9B6-A6F7-4B1A-AB22-46E69482B2EA}" srcOrd="0" destOrd="0" presId="urn:microsoft.com/office/officeart/2008/layout/HorizontalMultiLevelHierarchy"/>
    <dgm:cxn modelId="{A06B23F0-965D-4F16-86AA-42AEF5CFAB16}" type="presParOf" srcId="{A0574CFC-788A-4176-A188-E509FEFDA8EC}" destId="{2B710E2F-921F-472A-A26A-30B2926A0F18}" srcOrd="1" destOrd="0" presId="urn:microsoft.com/office/officeart/2008/layout/HorizontalMultiLevelHierarchy"/>
    <dgm:cxn modelId="{25E15914-D926-4A80-A4ED-F38EFB1F30B6}" type="presParOf" srcId="{2B710E2F-921F-472A-A26A-30B2926A0F18}" destId="{217AF762-C951-4248-AE4A-8E4435FA9E7A}" srcOrd="0" destOrd="0" presId="urn:microsoft.com/office/officeart/2008/layout/HorizontalMultiLevelHierarchy"/>
    <dgm:cxn modelId="{7903F684-D603-4291-9176-E0CFBD0D164B}" type="presParOf" srcId="{217AF762-C951-4248-AE4A-8E4435FA9E7A}" destId="{E8CF54F9-0095-4DAC-9850-F055B866E9C1}" srcOrd="0" destOrd="0" presId="urn:microsoft.com/office/officeart/2008/layout/HorizontalMultiLevelHierarchy"/>
    <dgm:cxn modelId="{634F83CB-9806-4DD1-9132-DF53D23323B6}" type="presParOf" srcId="{2B710E2F-921F-472A-A26A-30B2926A0F18}" destId="{4AB186C4-C40F-42A1-9609-B33DDB245201}" srcOrd="1" destOrd="0" presId="urn:microsoft.com/office/officeart/2008/layout/HorizontalMultiLevelHierarchy"/>
    <dgm:cxn modelId="{BED0DCF4-E43E-4F5C-AA44-8225BB0CD642}" type="presParOf" srcId="{4AB186C4-C40F-42A1-9609-B33DDB245201}" destId="{8E09818A-DB57-45A8-9299-1E5992B02F7B}" srcOrd="0" destOrd="0" presId="urn:microsoft.com/office/officeart/2008/layout/HorizontalMultiLevelHierarchy"/>
    <dgm:cxn modelId="{7033CF20-FDB4-49C3-BC67-1E4D1C852FBC}" type="presParOf" srcId="{4AB186C4-C40F-42A1-9609-B33DDB245201}" destId="{C8D4C4E7-B335-4872-86ED-5D4816ABBE9C}" srcOrd="1" destOrd="0" presId="urn:microsoft.com/office/officeart/2008/layout/HorizontalMultiLevelHierarchy"/>
    <dgm:cxn modelId="{F506C3CB-2D5F-4193-B321-5F4EEE93A84D}" type="presParOf" srcId="{C8D4C4E7-B335-4872-86ED-5D4816ABBE9C}" destId="{148C7022-07B6-4CAD-BA74-884DE3FA4DEC}" srcOrd="0" destOrd="0" presId="urn:microsoft.com/office/officeart/2008/layout/HorizontalMultiLevelHierarchy"/>
    <dgm:cxn modelId="{B3062806-A0F1-4A9C-A620-2B0D9FF5F018}" type="presParOf" srcId="{148C7022-07B6-4CAD-BA74-884DE3FA4DEC}" destId="{3CEA831E-9DC2-4E3A-AC79-EAF0AFC4ED9A}" srcOrd="0" destOrd="0" presId="urn:microsoft.com/office/officeart/2008/layout/HorizontalMultiLevelHierarchy"/>
    <dgm:cxn modelId="{1070DB6E-4580-4EC2-BC9D-1619BED16AAA}" type="presParOf" srcId="{C8D4C4E7-B335-4872-86ED-5D4816ABBE9C}" destId="{4F45BBAD-74C8-4D7B-A4BB-81280A3332A2}" srcOrd="1" destOrd="0" presId="urn:microsoft.com/office/officeart/2008/layout/HorizontalMultiLevelHierarchy"/>
    <dgm:cxn modelId="{7C2480B3-FCFF-4811-8179-6FF9CD4E4E65}" type="presParOf" srcId="{4F45BBAD-74C8-4D7B-A4BB-81280A3332A2}" destId="{A95CA753-8345-4925-A5C8-EC22C595947E}" srcOrd="0" destOrd="0" presId="urn:microsoft.com/office/officeart/2008/layout/HorizontalMultiLevelHierarchy"/>
    <dgm:cxn modelId="{531B9D5E-97D1-4AC8-86C5-6D80B89AF59D}" type="presParOf" srcId="{4F45BBAD-74C8-4D7B-A4BB-81280A3332A2}" destId="{5F1AA1F0-C354-439C-A223-477FF0CDCDDB}" srcOrd="1" destOrd="0" presId="urn:microsoft.com/office/officeart/2008/layout/HorizontalMultiLevelHierarchy"/>
    <dgm:cxn modelId="{249A561F-ECC7-4325-85CE-223D62BA6F75}" type="presParOf" srcId="{2B710E2F-921F-472A-A26A-30B2926A0F18}" destId="{32E97B94-C8EE-4CFC-9EB5-8088B930159E}" srcOrd="2" destOrd="0" presId="urn:microsoft.com/office/officeart/2008/layout/HorizontalMultiLevelHierarchy"/>
    <dgm:cxn modelId="{9F8032D4-622A-4831-820C-39B7CBA4530C}" type="presParOf" srcId="{32E97B94-C8EE-4CFC-9EB5-8088B930159E}" destId="{1044BEE9-071F-44B3-A5B4-38E4BB43F710}" srcOrd="0" destOrd="0" presId="urn:microsoft.com/office/officeart/2008/layout/HorizontalMultiLevelHierarchy"/>
    <dgm:cxn modelId="{877A125B-C670-461C-A880-C97E4FE59E3E}" type="presParOf" srcId="{2B710E2F-921F-472A-A26A-30B2926A0F18}" destId="{7D1C98C5-E8E9-4867-8B17-9254D136FCC3}" srcOrd="3" destOrd="0" presId="urn:microsoft.com/office/officeart/2008/layout/HorizontalMultiLevelHierarchy"/>
    <dgm:cxn modelId="{6261DF7A-8AAF-4BD1-9044-B2D352505097}" type="presParOf" srcId="{7D1C98C5-E8E9-4867-8B17-9254D136FCC3}" destId="{CC304B24-E31E-4998-93C1-D26F2B2B0433}" srcOrd="0" destOrd="0" presId="urn:microsoft.com/office/officeart/2008/layout/HorizontalMultiLevelHierarchy"/>
    <dgm:cxn modelId="{0CD9CC75-83A6-438A-9F6E-2CB3AF54530D}" type="presParOf" srcId="{7D1C98C5-E8E9-4867-8B17-9254D136FCC3}" destId="{F399F4F3-CFA1-4E53-9AA2-1ADF469C6DFB}" srcOrd="1" destOrd="0" presId="urn:microsoft.com/office/officeart/2008/layout/HorizontalMultiLevelHierarchy"/>
    <dgm:cxn modelId="{9702A1B2-8CC1-4F25-B8F9-04615F390649}" type="presParOf" srcId="{F399F4F3-CFA1-4E53-9AA2-1ADF469C6DFB}" destId="{2BE110EC-6881-4C40-8929-FF42673464D6}" srcOrd="0" destOrd="0" presId="urn:microsoft.com/office/officeart/2008/layout/HorizontalMultiLevelHierarchy"/>
    <dgm:cxn modelId="{485409F8-BECB-4A49-8708-9820E87D007D}" type="presParOf" srcId="{2BE110EC-6881-4C40-8929-FF42673464D6}" destId="{FDB91944-5C7A-4B77-8646-0A7628F92C9C}" srcOrd="0" destOrd="0" presId="urn:microsoft.com/office/officeart/2008/layout/HorizontalMultiLevelHierarchy"/>
    <dgm:cxn modelId="{AE034AB2-77CE-4B81-BB52-588159801683}" type="presParOf" srcId="{F399F4F3-CFA1-4E53-9AA2-1ADF469C6DFB}" destId="{EBE6B1F8-8EB3-4621-B83C-52F538ED6497}" srcOrd="1" destOrd="0" presId="urn:microsoft.com/office/officeart/2008/layout/HorizontalMultiLevelHierarchy"/>
    <dgm:cxn modelId="{C174568A-9B2F-4518-AE11-B4D6EC6C7669}" type="presParOf" srcId="{EBE6B1F8-8EB3-4621-B83C-52F538ED6497}" destId="{4371E779-BD60-4C6E-9B61-C66D7B9F5260}" srcOrd="0" destOrd="0" presId="urn:microsoft.com/office/officeart/2008/layout/HorizontalMultiLevelHierarchy"/>
    <dgm:cxn modelId="{25D80955-FC91-4081-A1ED-9F64CCE76DBF}" type="presParOf" srcId="{EBE6B1F8-8EB3-4621-B83C-52F538ED6497}" destId="{7522CC99-7214-47C9-8C7B-B06A2EF0C1A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202C7-5B71-4803-9276-EBEC10025EC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B777C4C0-2FF5-4708-8DE4-8CC9884C34CD}">
      <dgm:prSet phldrT="[Texte]"/>
      <dgm:spPr>
        <a:solidFill>
          <a:srgbClr val="002060"/>
        </a:solidFill>
      </dgm:spPr>
      <dgm:t>
        <a:bodyPr/>
        <a:lstStyle/>
        <a:p>
          <a:r>
            <a:rPr lang="fr-FR" dirty="0"/>
            <a:t>LFA</a:t>
          </a:r>
        </a:p>
      </dgm:t>
    </dgm:pt>
    <dgm:pt modelId="{EDC72AD2-3A08-46E5-A2FF-25D2D8EFA72B}" type="parTrans" cxnId="{C568899C-714F-483D-887F-DFC68C1F9535}">
      <dgm:prSet/>
      <dgm:spPr/>
      <dgm:t>
        <a:bodyPr/>
        <a:lstStyle/>
        <a:p>
          <a:endParaRPr lang="fr-FR"/>
        </a:p>
      </dgm:t>
    </dgm:pt>
    <dgm:pt modelId="{A1E8D9AC-23C4-46A4-AFC2-62278DCC5E27}" type="sibTrans" cxnId="{C568899C-714F-483D-887F-DFC68C1F9535}">
      <dgm:prSet/>
      <dgm:spPr/>
      <dgm:t>
        <a:bodyPr/>
        <a:lstStyle/>
        <a:p>
          <a:endParaRPr lang="fr-FR"/>
        </a:p>
      </dgm:t>
    </dgm:pt>
    <dgm:pt modelId="{73CEF2F4-0F82-4300-A3BF-47B1FE9C8C3C}">
      <dgm:prSet phldrT="[Texte]"/>
      <dgm:spPr>
        <a:solidFill>
          <a:srgbClr val="FF9933"/>
        </a:solidFill>
      </dgm:spPr>
      <dgm:t>
        <a:bodyPr/>
        <a:lstStyle/>
        <a:p>
          <a:r>
            <a:rPr lang="fr-FR" dirty="0"/>
            <a:t>Option Français langue étrangère</a:t>
          </a:r>
        </a:p>
      </dgm:t>
    </dgm:pt>
    <dgm:pt modelId="{CE7E9796-0737-48A0-B3CE-047F4CAAC367}" type="parTrans" cxnId="{4CB0E39D-9518-430F-927B-7FD43AE7EDE6}">
      <dgm:prSet/>
      <dgm:spPr/>
      <dgm:t>
        <a:bodyPr/>
        <a:lstStyle/>
        <a:p>
          <a:endParaRPr lang="fr-FR"/>
        </a:p>
      </dgm:t>
    </dgm:pt>
    <dgm:pt modelId="{C5B3F27C-43A0-4653-B8FD-85358F6F7E39}" type="sibTrans" cxnId="{4CB0E39D-9518-430F-927B-7FD43AE7EDE6}">
      <dgm:prSet/>
      <dgm:spPr/>
      <dgm:t>
        <a:bodyPr/>
        <a:lstStyle/>
        <a:p>
          <a:endParaRPr lang="fr-FR"/>
        </a:p>
      </dgm:t>
    </dgm:pt>
    <dgm:pt modelId="{0D3E6364-A15F-42B1-B9CE-FB8BFEF31488}">
      <dgm:prSet phldrT="[Texte]"/>
      <dgm:spPr>
        <a:solidFill>
          <a:srgbClr val="00B0F0"/>
        </a:solidFill>
      </dgm:spPr>
      <dgm:t>
        <a:bodyPr/>
        <a:lstStyle/>
        <a:p>
          <a:r>
            <a:rPr lang="fr-FR" dirty="0"/>
            <a:t>Option Français de spécialité</a:t>
          </a:r>
        </a:p>
      </dgm:t>
    </dgm:pt>
    <dgm:pt modelId="{F29841C8-0BD0-4895-9298-E1444215C00A}" type="parTrans" cxnId="{598DE255-0CF0-4938-AA72-0807EEEA6733}">
      <dgm:prSet/>
      <dgm:spPr/>
      <dgm:t>
        <a:bodyPr/>
        <a:lstStyle/>
        <a:p>
          <a:endParaRPr lang="fr-FR"/>
        </a:p>
      </dgm:t>
    </dgm:pt>
    <dgm:pt modelId="{CB263423-0712-4332-AF61-84E2B17FE364}" type="sibTrans" cxnId="{598DE255-0CF0-4938-AA72-0807EEEA6733}">
      <dgm:prSet/>
      <dgm:spPr/>
      <dgm:t>
        <a:bodyPr/>
        <a:lstStyle/>
        <a:p>
          <a:endParaRPr lang="fr-FR"/>
        </a:p>
      </dgm:t>
    </dgm:pt>
    <dgm:pt modelId="{3B52DC01-0218-45A0-910E-3EC384394C5B}" type="pres">
      <dgm:prSet presAssocID="{618202C7-5B71-4803-9276-EBEC10025ECD}" presName="Name0" presStyleCnt="0">
        <dgm:presLayoutVars>
          <dgm:chPref val="1"/>
          <dgm:dir/>
          <dgm:animOne val="branch"/>
          <dgm:animLvl val="lvl"/>
          <dgm:resizeHandles val="exact"/>
        </dgm:presLayoutVars>
      </dgm:prSet>
      <dgm:spPr/>
      <dgm:t>
        <a:bodyPr/>
        <a:lstStyle/>
        <a:p>
          <a:endParaRPr lang="fr-FR"/>
        </a:p>
      </dgm:t>
    </dgm:pt>
    <dgm:pt modelId="{651B67DC-7055-48D1-AB11-885471D08FEB}" type="pres">
      <dgm:prSet presAssocID="{B777C4C0-2FF5-4708-8DE4-8CC9884C34CD}" presName="root1" presStyleCnt="0"/>
      <dgm:spPr/>
    </dgm:pt>
    <dgm:pt modelId="{4909A295-EB93-48F5-86EA-667A35570181}" type="pres">
      <dgm:prSet presAssocID="{B777C4C0-2FF5-4708-8DE4-8CC9884C34CD}" presName="LevelOneTextNode" presStyleLbl="node0" presStyleIdx="0" presStyleCnt="1" custScaleY="44162">
        <dgm:presLayoutVars>
          <dgm:chPref val="3"/>
        </dgm:presLayoutVars>
      </dgm:prSet>
      <dgm:spPr/>
      <dgm:t>
        <a:bodyPr/>
        <a:lstStyle/>
        <a:p>
          <a:endParaRPr lang="fr-FR"/>
        </a:p>
      </dgm:t>
    </dgm:pt>
    <dgm:pt modelId="{7BF36DA2-1577-4F6A-BFB4-7BEA1AB0287B}" type="pres">
      <dgm:prSet presAssocID="{B777C4C0-2FF5-4708-8DE4-8CC9884C34CD}" presName="level2hierChild" presStyleCnt="0"/>
      <dgm:spPr/>
    </dgm:pt>
    <dgm:pt modelId="{363A5C94-2FA8-41CF-A724-70891B543FD4}" type="pres">
      <dgm:prSet presAssocID="{CE7E9796-0737-48A0-B3CE-047F4CAAC367}" presName="conn2-1" presStyleLbl="parChTrans1D2" presStyleIdx="0" presStyleCnt="2"/>
      <dgm:spPr/>
      <dgm:t>
        <a:bodyPr/>
        <a:lstStyle/>
        <a:p>
          <a:endParaRPr lang="fr-FR"/>
        </a:p>
      </dgm:t>
    </dgm:pt>
    <dgm:pt modelId="{9DF6ADFF-4173-4C3C-B1EF-58182B717671}" type="pres">
      <dgm:prSet presAssocID="{CE7E9796-0737-48A0-B3CE-047F4CAAC367}" presName="connTx" presStyleLbl="parChTrans1D2" presStyleIdx="0" presStyleCnt="2"/>
      <dgm:spPr/>
      <dgm:t>
        <a:bodyPr/>
        <a:lstStyle/>
        <a:p>
          <a:endParaRPr lang="fr-FR"/>
        </a:p>
      </dgm:t>
    </dgm:pt>
    <dgm:pt modelId="{82954568-B212-4815-950F-4B05251AE726}" type="pres">
      <dgm:prSet presAssocID="{73CEF2F4-0F82-4300-A3BF-47B1FE9C8C3C}" presName="root2" presStyleCnt="0"/>
      <dgm:spPr/>
    </dgm:pt>
    <dgm:pt modelId="{8F0AD07D-5633-4892-BB2E-B543C0C3320D}" type="pres">
      <dgm:prSet presAssocID="{73CEF2F4-0F82-4300-A3BF-47B1FE9C8C3C}" presName="LevelTwoTextNode" presStyleLbl="node2" presStyleIdx="0" presStyleCnt="2" custScaleX="211775" custLinFactNeighborX="3166" custLinFactNeighborY="-45735">
        <dgm:presLayoutVars>
          <dgm:chPref val="3"/>
        </dgm:presLayoutVars>
      </dgm:prSet>
      <dgm:spPr/>
      <dgm:t>
        <a:bodyPr/>
        <a:lstStyle/>
        <a:p>
          <a:endParaRPr lang="fr-FR"/>
        </a:p>
      </dgm:t>
    </dgm:pt>
    <dgm:pt modelId="{5111AFC4-4A9F-471B-9CAB-D7CDA1EFC651}" type="pres">
      <dgm:prSet presAssocID="{73CEF2F4-0F82-4300-A3BF-47B1FE9C8C3C}" presName="level3hierChild" presStyleCnt="0"/>
      <dgm:spPr/>
    </dgm:pt>
    <dgm:pt modelId="{061BC315-C8A6-499A-BCCE-9D5FF7C8F46C}" type="pres">
      <dgm:prSet presAssocID="{F29841C8-0BD0-4895-9298-E1444215C00A}" presName="conn2-1" presStyleLbl="parChTrans1D2" presStyleIdx="1" presStyleCnt="2"/>
      <dgm:spPr/>
      <dgm:t>
        <a:bodyPr/>
        <a:lstStyle/>
        <a:p>
          <a:endParaRPr lang="fr-FR"/>
        </a:p>
      </dgm:t>
    </dgm:pt>
    <dgm:pt modelId="{959B3FD7-1A96-45DF-9E3B-43BAC495B5D3}" type="pres">
      <dgm:prSet presAssocID="{F29841C8-0BD0-4895-9298-E1444215C00A}" presName="connTx" presStyleLbl="parChTrans1D2" presStyleIdx="1" presStyleCnt="2"/>
      <dgm:spPr/>
      <dgm:t>
        <a:bodyPr/>
        <a:lstStyle/>
        <a:p>
          <a:endParaRPr lang="fr-FR"/>
        </a:p>
      </dgm:t>
    </dgm:pt>
    <dgm:pt modelId="{85F08B5E-E335-4F8D-A899-56884BF64D8F}" type="pres">
      <dgm:prSet presAssocID="{0D3E6364-A15F-42B1-B9CE-FB8BFEF31488}" presName="root2" presStyleCnt="0"/>
      <dgm:spPr/>
    </dgm:pt>
    <dgm:pt modelId="{D19F3074-C8D0-47C3-8404-948796089BEB}" type="pres">
      <dgm:prSet presAssocID="{0D3E6364-A15F-42B1-B9CE-FB8BFEF31488}" presName="LevelTwoTextNode" presStyleLbl="node2" presStyleIdx="1" presStyleCnt="2" custScaleX="211775">
        <dgm:presLayoutVars>
          <dgm:chPref val="3"/>
        </dgm:presLayoutVars>
      </dgm:prSet>
      <dgm:spPr/>
      <dgm:t>
        <a:bodyPr/>
        <a:lstStyle/>
        <a:p>
          <a:endParaRPr lang="fr-FR"/>
        </a:p>
      </dgm:t>
    </dgm:pt>
    <dgm:pt modelId="{7F2BE949-6C8C-4C75-8F3B-E5752A0C70A5}" type="pres">
      <dgm:prSet presAssocID="{0D3E6364-A15F-42B1-B9CE-FB8BFEF31488}" presName="level3hierChild" presStyleCnt="0"/>
      <dgm:spPr/>
    </dgm:pt>
  </dgm:ptLst>
  <dgm:cxnLst>
    <dgm:cxn modelId="{23556699-6C8F-4307-8389-5EE03C9AA29F}" type="presOf" srcId="{CE7E9796-0737-48A0-B3CE-047F4CAAC367}" destId="{363A5C94-2FA8-41CF-A724-70891B543FD4}" srcOrd="0" destOrd="0" presId="urn:microsoft.com/office/officeart/2008/layout/HorizontalMultiLevelHierarchy"/>
    <dgm:cxn modelId="{86CB5EEA-7F06-4BEF-AA90-6084E950D299}" type="presOf" srcId="{F29841C8-0BD0-4895-9298-E1444215C00A}" destId="{061BC315-C8A6-499A-BCCE-9D5FF7C8F46C}" srcOrd="0" destOrd="0" presId="urn:microsoft.com/office/officeart/2008/layout/HorizontalMultiLevelHierarchy"/>
    <dgm:cxn modelId="{19BEE27A-90D7-410A-B7AB-994311F2B04F}" type="presOf" srcId="{B777C4C0-2FF5-4708-8DE4-8CC9884C34CD}" destId="{4909A295-EB93-48F5-86EA-667A35570181}" srcOrd="0" destOrd="0" presId="urn:microsoft.com/office/officeart/2008/layout/HorizontalMultiLevelHierarchy"/>
    <dgm:cxn modelId="{C568899C-714F-483D-887F-DFC68C1F9535}" srcId="{618202C7-5B71-4803-9276-EBEC10025ECD}" destId="{B777C4C0-2FF5-4708-8DE4-8CC9884C34CD}" srcOrd="0" destOrd="0" parTransId="{EDC72AD2-3A08-46E5-A2FF-25D2D8EFA72B}" sibTransId="{A1E8D9AC-23C4-46A4-AFC2-62278DCC5E27}"/>
    <dgm:cxn modelId="{2B508344-35E3-4336-BFE3-623367591267}" type="presOf" srcId="{618202C7-5B71-4803-9276-EBEC10025ECD}" destId="{3B52DC01-0218-45A0-910E-3EC384394C5B}" srcOrd="0" destOrd="0" presId="urn:microsoft.com/office/officeart/2008/layout/HorizontalMultiLevelHierarchy"/>
    <dgm:cxn modelId="{4CB0E39D-9518-430F-927B-7FD43AE7EDE6}" srcId="{B777C4C0-2FF5-4708-8DE4-8CC9884C34CD}" destId="{73CEF2F4-0F82-4300-A3BF-47B1FE9C8C3C}" srcOrd="0" destOrd="0" parTransId="{CE7E9796-0737-48A0-B3CE-047F4CAAC367}" sibTransId="{C5B3F27C-43A0-4653-B8FD-85358F6F7E39}"/>
    <dgm:cxn modelId="{F141D2BB-8001-40E1-97E5-D2929E8DE63A}" type="presOf" srcId="{73CEF2F4-0F82-4300-A3BF-47B1FE9C8C3C}" destId="{8F0AD07D-5633-4892-BB2E-B543C0C3320D}" srcOrd="0" destOrd="0" presId="urn:microsoft.com/office/officeart/2008/layout/HorizontalMultiLevelHierarchy"/>
    <dgm:cxn modelId="{3733B248-F87C-47EE-BCCC-C297C148906E}" type="presOf" srcId="{CE7E9796-0737-48A0-B3CE-047F4CAAC367}" destId="{9DF6ADFF-4173-4C3C-B1EF-58182B717671}" srcOrd="1" destOrd="0" presId="urn:microsoft.com/office/officeart/2008/layout/HorizontalMultiLevelHierarchy"/>
    <dgm:cxn modelId="{598DE255-0CF0-4938-AA72-0807EEEA6733}" srcId="{B777C4C0-2FF5-4708-8DE4-8CC9884C34CD}" destId="{0D3E6364-A15F-42B1-B9CE-FB8BFEF31488}" srcOrd="1" destOrd="0" parTransId="{F29841C8-0BD0-4895-9298-E1444215C00A}" sibTransId="{CB263423-0712-4332-AF61-84E2B17FE364}"/>
    <dgm:cxn modelId="{47D598BD-811D-449E-BA21-20BF63513E0C}" type="presOf" srcId="{0D3E6364-A15F-42B1-B9CE-FB8BFEF31488}" destId="{D19F3074-C8D0-47C3-8404-948796089BEB}" srcOrd="0" destOrd="0" presId="urn:microsoft.com/office/officeart/2008/layout/HorizontalMultiLevelHierarchy"/>
    <dgm:cxn modelId="{C57E7D74-A1A7-4E0A-8BEC-A56107C73A3D}" type="presOf" srcId="{F29841C8-0BD0-4895-9298-E1444215C00A}" destId="{959B3FD7-1A96-45DF-9E3B-43BAC495B5D3}" srcOrd="1" destOrd="0" presId="urn:microsoft.com/office/officeart/2008/layout/HorizontalMultiLevelHierarchy"/>
    <dgm:cxn modelId="{40F283D7-A3A8-4077-911B-E03187E6B4AF}" type="presParOf" srcId="{3B52DC01-0218-45A0-910E-3EC384394C5B}" destId="{651B67DC-7055-48D1-AB11-885471D08FEB}" srcOrd="0" destOrd="0" presId="urn:microsoft.com/office/officeart/2008/layout/HorizontalMultiLevelHierarchy"/>
    <dgm:cxn modelId="{B2A6ABD9-D38B-4D3E-85F5-CA66AC59F548}" type="presParOf" srcId="{651B67DC-7055-48D1-AB11-885471D08FEB}" destId="{4909A295-EB93-48F5-86EA-667A35570181}" srcOrd="0" destOrd="0" presId="urn:microsoft.com/office/officeart/2008/layout/HorizontalMultiLevelHierarchy"/>
    <dgm:cxn modelId="{2E9893DD-17C1-4C4A-9E1D-B3079C32078B}" type="presParOf" srcId="{651B67DC-7055-48D1-AB11-885471D08FEB}" destId="{7BF36DA2-1577-4F6A-BFB4-7BEA1AB0287B}" srcOrd="1" destOrd="0" presId="urn:microsoft.com/office/officeart/2008/layout/HorizontalMultiLevelHierarchy"/>
    <dgm:cxn modelId="{5AA38624-B866-4106-B27C-9DD67C44BF47}" type="presParOf" srcId="{7BF36DA2-1577-4F6A-BFB4-7BEA1AB0287B}" destId="{363A5C94-2FA8-41CF-A724-70891B543FD4}" srcOrd="0" destOrd="0" presId="urn:microsoft.com/office/officeart/2008/layout/HorizontalMultiLevelHierarchy"/>
    <dgm:cxn modelId="{3E6FAC5D-4E2E-45EE-A164-E88309AF8051}" type="presParOf" srcId="{363A5C94-2FA8-41CF-A724-70891B543FD4}" destId="{9DF6ADFF-4173-4C3C-B1EF-58182B717671}" srcOrd="0" destOrd="0" presId="urn:microsoft.com/office/officeart/2008/layout/HorizontalMultiLevelHierarchy"/>
    <dgm:cxn modelId="{0E35EFAD-C73C-4675-8EFF-6DBEDC53A878}" type="presParOf" srcId="{7BF36DA2-1577-4F6A-BFB4-7BEA1AB0287B}" destId="{82954568-B212-4815-950F-4B05251AE726}" srcOrd="1" destOrd="0" presId="urn:microsoft.com/office/officeart/2008/layout/HorizontalMultiLevelHierarchy"/>
    <dgm:cxn modelId="{2365EDF1-FD33-42D5-BE55-D132100D786B}" type="presParOf" srcId="{82954568-B212-4815-950F-4B05251AE726}" destId="{8F0AD07D-5633-4892-BB2E-B543C0C3320D}" srcOrd="0" destOrd="0" presId="urn:microsoft.com/office/officeart/2008/layout/HorizontalMultiLevelHierarchy"/>
    <dgm:cxn modelId="{B106EC29-1BE0-40AF-B3AF-A46225D34DD0}" type="presParOf" srcId="{82954568-B212-4815-950F-4B05251AE726}" destId="{5111AFC4-4A9F-471B-9CAB-D7CDA1EFC651}" srcOrd="1" destOrd="0" presId="urn:microsoft.com/office/officeart/2008/layout/HorizontalMultiLevelHierarchy"/>
    <dgm:cxn modelId="{70C181A3-D4F4-4EA3-B6D3-33006847443B}" type="presParOf" srcId="{7BF36DA2-1577-4F6A-BFB4-7BEA1AB0287B}" destId="{061BC315-C8A6-499A-BCCE-9D5FF7C8F46C}" srcOrd="2" destOrd="0" presId="urn:microsoft.com/office/officeart/2008/layout/HorizontalMultiLevelHierarchy"/>
    <dgm:cxn modelId="{8C876975-9F80-42B1-93B4-C5470FB38BE3}" type="presParOf" srcId="{061BC315-C8A6-499A-BCCE-9D5FF7C8F46C}" destId="{959B3FD7-1A96-45DF-9E3B-43BAC495B5D3}" srcOrd="0" destOrd="0" presId="urn:microsoft.com/office/officeart/2008/layout/HorizontalMultiLevelHierarchy"/>
    <dgm:cxn modelId="{DC1FB0CA-9925-44C2-80C2-2AD71DF742C1}" type="presParOf" srcId="{7BF36DA2-1577-4F6A-BFB4-7BEA1AB0287B}" destId="{85F08B5E-E335-4F8D-A899-56884BF64D8F}" srcOrd="3" destOrd="0" presId="urn:microsoft.com/office/officeart/2008/layout/HorizontalMultiLevelHierarchy"/>
    <dgm:cxn modelId="{B1FD8077-CF00-4521-A678-B57CF83F86C6}" type="presParOf" srcId="{85F08B5E-E335-4F8D-A899-56884BF64D8F}" destId="{D19F3074-C8D0-47C3-8404-948796089BEB}" srcOrd="0" destOrd="0" presId="urn:microsoft.com/office/officeart/2008/layout/HorizontalMultiLevelHierarchy"/>
    <dgm:cxn modelId="{A075184C-87D1-4A86-9A75-EEE0DB730510}" type="presParOf" srcId="{85F08B5E-E335-4F8D-A899-56884BF64D8F}" destId="{7F2BE949-6C8C-4C75-8F3B-E5752A0C70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8202C7-5B71-4803-9276-EBEC10025EC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B777C4C0-2FF5-4708-8DE4-8CC9884C34CD}">
      <dgm:prSet phldrT="[Texte]"/>
      <dgm:spPr>
        <a:solidFill>
          <a:srgbClr val="002060"/>
        </a:solidFill>
      </dgm:spPr>
      <dgm:t>
        <a:bodyPr/>
        <a:lstStyle/>
        <a:p>
          <a:r>
            <a:rPr lang="fr-FR" dirty="0" smtClean="0"/>
            <a:t>FLE</a:t>
          </a:r>
          <a:endParaRPr lang="fr-FR" dirty="0"/>
        </a:p>
      </dgm:t>
    </dgm:pt>
    <dgm:pt modelId="{EDC72AD2-3A08-46E5-A2FF-25D2D8EFA72B}" type="parTrans" cxnId="{C568899C-714F-483D-887F-DFC68C1F9535}">
      <dgm:prSet/>
      <dgm:spPr/>
      <dgm:t>
        <a:bodyPr/>
        <a:lstStyle/>
        <a:p>
          <a:endParaRPr lang="fr-FR"/>
        </a:p>
      </dgm:t>
    </dgm:pt>
    <dgm:pt modelId="{A1E8D9AC-23C4-46A4-AFC2-62278DCC5E27}" type="sibTrans" cxnId="{C568899C-714F-483D-887F-DFC68C1F9535}">
      <dgm:prSet/>
      <dgm:spPr/>
      <dgm:t>
        <a:bodyPr/>
        <a:lstStyle/>
        <a:p>
          <a:endParaRPr lang="fr-FR"/>
        </a:p>
      </dgm:t>
    </dgm:pt>
    <dgm:pt modelId="{73CEF2F4-0F82-4300-A3BF-47B1FE9C8C3C}">
      <dgm:prSet phldrT="[Texte]"/>
      <dgm:spPr>
        <a:solidFill>
          <a:schemeClr val="accent1">
            <a:lumMod val="75000"/>
          </a:schemeClr>
        </a:solidFill>
      </dgm:spPr>
      <dgm:t>
        <a:bodyPr/>
        <a:lstStyle/>
        <a:p>
          <a:r>
            <a:rPr lang="fr-FR" dirty="0"/>
            <a:t>Master 1 : TRONC COMMUN</a:t>
          </a:r>
        </a:p>
      </dgm:t>
    </dgm:pt>
    <dgm:pt modelId="{CE7E9796-0737-48A0-B3CE-047F4CAAC367}" type="parTrans" cxnId="{4CB0E39D-9518-430F-927B-7FD43AE7EDE6}">
      <dgm:prSet/>
      <dgm:spPr/>
      <dgm:t>
        <a:bodyPr/>
        <a:lstStyle/>
        <a:p>
          <a:endParaRPr lang="fr-FR"/>
        </a:p>
      </dgm:t>
    </dgm:pt>
    <dgm:pt modelId="{C5B3F27C-43A0-4653-B8FD-85358F6F7E39}" type="sibTrans" cxnId="{4CB0E39D-9518-430F-927B-7FD43AE7EDE6}">
      <dgm:prSet/>
      <dgm:spPr/>
      <dgm:t>
        <a:bodyPr/>
        <a:lstStyle/>
        <a:p>
          <a:endParaRPr lang="fr-FR"/>
        </a:p>
      </dgm:t>
    </dgm:pt>
    <dgm:pt modelId="{0D3E6364-A15F-42B1-B9CE-FB8BFEF31488}">
      <dgm:prSet phldrT="[Texte]"/>
      <dgm:spPr>
        <a:solidFill>
          <a:srgbClr val="002060"/>
        </a:solidFill>
      </dgm:spPr>
      <dgm:t>
        <a:bodyPr/>
        <a:lstStyle/>
        <a:p>
          <a:r>
            <a:rPr lang="fr-FR" dirty="0"/>
            <a:t>Master 2 : SPÉCIALISATION</a:t>
          </a:r>
        </a:p>
      </dgm:t>
    </dgm:pt>
    <dgm:pt modelId="{F29841C8-0BD0-4895-9298-E1444215C00A}" type="parTrans" cxnId="{598DE255-0CF0-4938-AA72-0807EEEA6733}">
      <dgm:prSet/>
      <dgm:spPr/>
      <dgm:t>
        <a:bodyPr/>
        <a:lstStyle/>
        <a:p>
          <a:endParaRPr lang="fr-FR"/>
        </a:p>
      </dgm:t>
    </dgm:pt>
    <dgm:pt modelId="{CB263423-0712-4332-AF61-84E2B17FE364}" type="sibTrans" cxnId="{598DE255-0CF0-4938-AA72-0807EEEA6733}">
      <dgm:prSet/>
      <dgm:spPr/>
      <dgm:t>
        <a:bodyPr/>
        <a:lstStyle/>
        <a:p>
          <a:endParaRPr lang="fr-FR"/>
        </a:p>
      </dgm:t>
    </dgm:pt>
    <dgm:pt modelId="{3B52DC01-0218-45A0-910E-3EC384394C5B}" type="pres">
      <dgm:prSet presAssocID="{618202C7-5B71-4803-9276-EBEC10025ECD}" presName="Name0" presStyleCnt="0">
        <dgm:presLayoutVars>
          <dgm:chPref val="1"/>
          <dgm:dir/>
          <dgm:animOne val="branch"/>
          <dgm:animLvl val="lvl"/>
          <dgm:resizeHandles val="exact"/>
        </dgm:presLayoutVars>
      </dgm:prSet>
      <dgm:spPr/>
      <dgm:t>
        <a:bodyPr/>
        <a:lstStyle/>
        <a:p>
          <a:endParaRPr lang="fr-FR"/>
        </a:p>
      </dgm:t>
    </dgm:pt>
    <dgm:pt modelId="{651B67DC-7055-48D1-AB11-885471D08FEB}" type="pres">
      <dgm:prSet presAssocID="{B777C4C0-2FF5-4708-8DE4-8CC9884C34CD}" presName="root1" presStyleCnt="0"/>
      <dgm:spPr/>
    </dgm:pt>
    <dgm:pt modelId="{4909A295-EB93-48F5-86EA-667A35570181}" type="pres">
      <dgm:prSet presAssocID="{B777C4C0-2FF5-4708-8DE4-8CC9884C34CD}" presName="LevelOneTextNode" presStyleLbl="node0" presStyleIdx="0" presStyleCnt="1" custScaleX="170427" custScaleY="59998">
        <dgm:presLayoutVars>
          <dgm:chPref val="3"/>
        </dgm:presLayoutVars>
      </dgm:prSet>
      <dgm:spPr/>
      <dgm:t>
        <a:bodyPr/>
        <a:lstStyle/>
        <a:p>
          <a:endParaRPr lang="fr-FR"/>
        </a:p>
      </dgm:t>
    </dgm:pt>
    <dgm:pt modelId="{7BF36DA2-1577-4F6A-BFB4-7BEA1AB0287B}" type="pres">
      <dgm:prSet presAssocID="{B777C4C0-2FF5-4708-8DE4-8CC9884C34CD}" presName="level2hierChild" presStyleCnt="0"/>
      <dgm:spPr/>
    </dgm:pt>
    <dgm:pt modelId="{363A5C94-2FA8-41CF-A724-70891B543FD4}" type="pres">
      <dgm:prSet presAssocID="{CE7E9796-0737-48A0-B3CE-047F4CAAC367}" presName="conn2-1" presStyleLbl="parChTrans1D2" presStyleIdx="0" presStyleCnt="2"/>
      <dgm:spPr/>
      <dgm:t>
        <a:bodyPr/>
        <a:lstStyle/>
        <a:p>
          <a:endParaRPr lang="fr-FR"/>
        </a:p>
      </dgm:t>
    </dgm:pt>
    <dgm:pt modelId="{9DF6ADFF-4173-4C3C-B1EF-58182B717671}" type="pres">
      <dgm:prSet presAssocID="{CE7E9796-0737-48A0-B3CE-047F4CAAC367}" presName="connTx" presStyleLbl="parChTrans1D2" presStyleIdx="0" presStyleCnt="2"/>
      <dgm:spPr/>
      <dgm:t>
        <a:bodyPr/>
        <a:lstStyle/>
        <a:p>
          <a:endParaRPr lang="fr-FR"/>
        </a:p>
      </dgm:t>
    </dgm:pt>
    <dgm:pt modelId="{82954568-B212-4815-950F-4B05251AE726}" type="pres">
      <dgm:prSet presAssocID="{73CEF2F4-0F82-4300-A3BF-47B1FE9C8C3C}" presName="root2" presStyleCnt="0"/>
      <dgm:spPr/>
    </dgm:pt>
    <dgm:pt modelId="{8F0AD07D-5633-4892-BB2E-B543C0C3320D}" type="pres">
      <dgm:prSet presAssocID="{73CEF2F4-0F82-4300-A3BF-47B1FE9C8C3C}" presName="LevelTwoTextNode" presStyleLbl="node2" presStyleIdx="0" presStyleCnt="2" custScaleX="259805" custScaleY="289246">
        <dgm:presLayoutVars>
          <dgm:chPref val="3"/>
        </dgm:presLayoutVars>
      </dgm:prSet>
      <dgm:spPr/>
      <dgm:t>
        <a:bodyPr/>
        <a:lstStyle/>
        <a:p>
          <a:endParaRPr lang="fr-FR"/>
        </a:p>
      </dgm:t>
    </dgm:pt>
    <dgm:pt modelId="{5111AFC4-4A9F-471B-9CAB-D7CDA1EFC651}" type="pres">
      <dgm:prSet presAssocID="{73CEF2F4-0F82-4300-A3BF-47B1FE9C8C3C}" presName="level3hierChild" presStyleCnt="0"/>
      <dgm:spPr/>
    </dgm:pt>
    <dgm:pt modelId="{061BC315-C8A6-499A-BCCE-9D5FF7C8F46C}" type="pres">
      <dgm:prSet presAssocID="{F29841C8-0BD0-4895-9298-E1444215C00A}" presName="conn2-1" presStyleLbl="parChTrans1D2" presStyleIdx="1" presStyleCnt="2"/>
      <dgm:spPr/>
      <dgm:t>
        <a:bodyPr/>
        <a:lstStyle/>
        <a:p>
          <a:endParaRPr lang="fr-FR"/>
        </a:p>
      </dgm:t>
    </dgm:pt>
    <dgm:pt modelId="{959B3FD7-1A96-45DF-9E3B-43BAC495B5D3}" type="pres">
      <dgm:prSet presAssocID="{F29841C8-0BD0-4895-9298-E1444215C00A}" presName="connTx" presStyleLbl="parChTrans1D2" presStyleIdx="1" presStyleCnt="2"/>
      <dgm:spPr/>
      <dgm:t>
        <a:bodyPr/>
        <a:lstStyle/>
        <a:p>
          <a:endParaRPr lang="fr-FR"/>
        </a:p>
      </dgm:t>
    </dgm:pt>
    <dgm:pt modelId="{85F08B5E-E335-4F8D-A899-56884BF64D8F}" type="pres">
      <dgm:prSet presAssocID="{0D3E6364-A15F-42B1-B9CE-FB8BFEF31488}" presName="root2" presStyleCnt="0"/>
      <dgm:spPr/>
    </dgm:pt>
    <dgm:pt modelId="{D19F3074-C8D0-47C3-8404-948796089BEB}" type="pres">
      <dgm:prSet presAssocID="{0D3E6364-A15F-42B1-B9CE-FB8BFEF31488}" presName="LevelTwoTextNode" presStyleLbl="node2" presStyleIdx="1" presStyleCnt="2" custScaleX="258132" custScaleY="217380" custLinFactNeighborX="78111" custLinFactNeighborY="11566">
        <dgm:presLayoutVars>
          <dgm:chPref val="3"/>
        </dgm:presLayoutVars>
      </dgm:prSet>
      <dgm:spPr/>
      <dgm:t>
        <a:bodyPr/>
        <a:lstStyle/>
        <a:p>
          <a:endParaRPr lang="fr-FR"/>
        </a:p>
      </dgm:t>
    </dgm:pt>
    <dgm:pt modelId="{7F2BE949-6C8C-4C75-8F3B-E5752A0C70A5}" type="pres">
      <dgm:prSet presAssocID="{0D3E6364-A15F-42B1-B9CE-FB8BFEF31488}" presName="level3hierChild" presStyleCnt="0"/>
      <dgm:spPr/>
    </dgm:pt>
  </dgm:ptLst>
  <dgm:cxnLst>
    <dgm:cxn modelId="{598DE255-0CF0-4938-AA72-0807EEEA6733}" srcId="{B777C4C0-2FF5-4708-8DE4-8CC9884C34CD}" destId="{0D3E6364-A15F-42B1-B9CE-FB8BFEF31488}" srcOrd="1" destOrd="0" parTransId="{F29841C8-0BD0-4895-9298-E1444215C00A}" sibTransId="{CB263423-0712-4332-AF61-84E2B17FE364}"/>
    <dgm:cxn modelId="{1161B5CA-FD6F-4F24-B7AE-17B56CD92131}" type="presOf" srcId="{F29841C8-0BD0-4895-9298-E1444215C00A}" destId="{061BC315-C8A6-499A-BCCE-9D5FF7C8F46C}" srcOrd="0" destOrd="0" presId="urn:microsoft.com/office/officeart/2008/layout/HorizontalMultiLevelHierarchy"/>
    <dgm:cxn modelId="{C568899C-714F-483D-887F-DFC68C1F9535}" srcId="{618202C7-5B71-4803-9276-EBEC10025ECD}" destId="{B777C4C0-2FF5-4708-8DE4-8CC9884C34CD}" srcOrd="0" destOrd="0" parTransId="{EDC72AD2-3A08-46E5-A2FF-25D2D8EFA72B}" sibTransId="{A1E8D9AC-23C4-46A4-AFC2-62278DCC5E27}"/>
    <dgm:cxn modelId="{42505A63-1FDC-40C5-BAD9-3B0EFA269CE6}" type="presOf" srcId="{B777C4C0-2FF5-4708-8DE4-8CC9884C34CD}" destId="{4909A295-EB93-48F5-86EA-667A35570181}" srcOrd="0" destOrd="0" presId="urn:microsoft.com/office/officeart/2008/layout/HorizontalMultiLevelHierarchy"/>
    <dgm:cxn modelId="{4CB0E39D-9518-430F-927B-7FD43AE7EDE6}" srcId="{B777C4C0-2FF5-4708-8DE4-8CC9884C34CD}" destId="{73CEF2F4-0F82-4300-A3BF-47B1FE9C8C3C}" srcOrd="0" destOrd="0" parTransId="{CE7E9796-0737-48A0-B3CE-047F4CAAC367}" sibTransId="{C5B3F27C-43A0-4653-B8FD-85358F6F7E39}"/>
    <dgm:cxn modelId="{845DE1CB-9504-4D2B-B480-1A61F80ABF10}" type="presOf" srcId="{F29841C8-0BD0-4895-9298-E1444215C00A}" destId="{959B3FD7-1A96-45DF-9E3B-43BAC495B5D3}" srcOrd="1" destOrd="0" presId="urn:microsoft.com/office/officeart/2008/layout/HorizontalMultiLevelHierarchy"/>
    <dgm:cxn modelId="{043B1CB1-1041-493D-9F9E-AFAE3CFEEA24}" type="presOf" srcId="{CE7E9796-0737-48A0-B3CE-047F4CAAC367}" destId="{363A5C94-2FA8-41CF-A724-70891B543FD4}" srcOrd="0" destOrd="0" presId="urn:microsoft.com/office/officeart/2008/layout/HorizontalMultiLevelHierarchy"/>
    <dgm:cxn modelId="{73B316C1-7677-45AF-A1D8-5E8AB3A8D3C8}" type="presOf" srcId="{618202C7-5B71-4803-9276-EBEC10025ECD}" destId="{3B52DC01-0218-45A0-910E-3EC384394C5B}" srcOrd="0" destOrd="0" presId="urn:microsoft.com/office/officeart/2008/layout/HorizontalMultiLevelHierarchy"/>
    <dgm:cxn modelId="{66456BBC-016D-4603-A9EE-25DA309FE775}" type="presOf" srcId="{CE7E9796-0737-48A0-B3CE-047F4CAAC367}" destId="{9DF6ADFF-4173-4C3C-B1EF-58182B717671}" srcOrd="1" destOrd="0" presId="urn:microsoft.com/office/officeart/2008/layout/HorizontalMultiLevelHierarchy"/>
    <dgm:cxn modelId="{6996469F-F424-4AEF-9FE5-9E6F748D056F}" type="presOf" srcId="{73CEF2F4-0F82-4300-A3BF-47B1FE9C8C3C}" destId="{8F0AD07D-5633-4892-BB2E-B543C0C3320D}" srcOrd="0" destOrd="0" presId="urn:microsoft.com/office/officeart/2008/layout/HorizontalMultiLevelHierarchy"/>
    <dgm:cxn modelId="{653157B6-63F5-4AD3-931B-FBCB8AA08CD8}" type="presOf" srcId="{0D3E6364-A15F-42B1-B9CE-FB8BFEF31488}" destId="{D19F3074-C8D0-47C3-8404-948796089BEB}" srcOrd="0" destOrd="0" presId="urn:microsoft.com/office/officeart/2008/layout/HorizontalMultiLevelHierarchy"/>
    <dgm:cxn modelId="{4256C29A-A581-4657-A0E6-5E6E23F9AB69}" type="presParOf" srcId="{3B52DC01-0218-45A0-910E-3EC384394C5B}" destId="{651B67DC-7055-48D1-AB11-885471D08FEB}" srcOrd="0" destOrd="0" presId="urn:microsoft.com/office/officeart/2008/layout/HorizontalMultiLevelHierarchy"/>
    <dgm:cxn modelId="{8E0A6C80-6B5B-4CA4-B370-42C98BB898D4}" type="presParOf" srcId="{651B67DC-7055-48D1-AB11-885471D08FEB}" destId="{4909A295-EB93-48F5-86EA-667A35570181}" srcOrd="0" destOrd="0" presId="urn:microsoft.com/office/officeart/2008/layout/HorizontalMultiLevelHierarchy"/>
    <dgm:cxn modelId="{752945E4-F259-49C7-9901-E4686BFA7E5C}" type="presParOf" srcId="{651B67DC-7055-48D1-AB11-885471D08FEB}" destId="{7BF36DA2-1577-4F6A-BFB4-7BEA1AB0287B}" srcOrd="1" destOrd="0" presId="urn:microsoft.com/office/officeart/2008/layout/HorizontalMultiLevelHierarchy"/>
    <dgm:cxn modelId="{57960AD0-07A1-4AE3-A799-1D73B5C3D7C7}" type="presParOf" srcId="{7BF36DA2-1577-4F6A-BFB4-7BEA1AB0287B}" destId="{363A5C94-2FA8-41CF-A724-70891B543FD4}" srcOrd="0" destOrd="0" presId="urn:microsoft.com/office/officeart/2008/layout/HorizontalMultiLevelHierarchy"/>
    <dgm:cxn modelId="{DD05FE35-A539-4A49-ACCC-C633B41C5679}" type="presParOf" srcId="{363A5C94-2FA8-41CF-A724-70891B543FD4}" destId="{9DF6ADFF-4173-4C3C-B1EF-58182B717671}" srcOrd="0" destOrd="0" presId="urn:microsoft.com/office/officeart/2008/layout/HorizontalMultiLevelHierarchy"/>
    <dgm:cxn modelId="{618C70EA-3181-4024-A681-79E3471805D1}" type="presParOf" srcId="{7BF36DA2-1577-4F6A-BFB4-7BEA1AB0287B}" destId="{82954568-B212-4815-950F-4B05251AE726}" srcOrd="1" destOrd="0" presId="urn:microsoft.com/office/officeart/2008/layout/HorizontalMultiLevelHierarchy"/>
    <dgm:cxn modelId="{9EB4F418-140D-40C8-AF86-4C5343A4F1FC}" type="presParOf" srcId="{82954568-B212-4815-950F-4B05251AE726}" destId="{8F0AD07D-5633-4892-BB2E-B543C0C3320D}" srcOrd="0" destOrd="0" presId="urn:microsoft.com/office/officeart/2008/layout/HorizontalMultiLevelHierarchy"/>
    <dgm:cxn modelId="{02FBC670-358A-4632-B161-DC1ECD00EAE6}" type="presParOf" srcId="{82954568-B212-4815-950F-4B05251AE726}" destId="{5111AFC4-4A9F-471B-9CAB-D7CDA1EFC651}" srcOrd="1" destOrd="0" presId="urn:microsoft.com/office/officeart/2008/layout/HorizontalMultiLevelHierarchy"/>
    <dgm:cxn modelId="{79F9442E-42C3-438D-B50C-76EC1FFD4964}" type="presParOf" srcId="{7BF36DA2-1577-4F6A-BFB4-7BEA1AB0287B}" destId="{061BC315-C8A6-499A-BCCE-9D5FF7C8F46C}" srcOrd="2" destOrd="0" presId="urn:microsoft.com/office/officeart/2008/layout/HorizontalMultiLevelHierarchy"/>
    <dgm:cxn modelId="{26CE3CA9-DEED-45D5-83D2-7E56ED789AF4}" type="presParOf" srcId="{061BC315-C8A6-499A-BCCE-9D5FF7C8F46C}" destId="{959B3FD7-1A96-45DF-9E3B-43BAC495B5D3}" srcOrd="0" destOrd="0" presId="urn:microsoft.com/office/officeart/2008/layout/HorizontalMultiLevelHierarchy"/>
    <dgm:cxn modelId="{2CCC53D3-C27B-486F-A431-34A62549A9E4}" type="presParOf" srcId="{7BF36DA2-1577-4F6A-BFB4-7BEA1AB0287B}" destId="{85F08B5E-E335-4F8D-A899-56884BF64D8F}" srcOrd="3" destOrd="0" presId="urn:microsoft.com/office/officeart/2008/layout/HorizontalMultiLevelHierarchy"/>
    <dgm:cxn modelId="{7DE8BBB2-018C-4B48-B80F-80E8BACF4956}" type="presParOf" srcId="{85F08B5E-E335-4F8D-A899-56884BF64D8F}" destId="{D19F3074-C8D0-47C3-8404-948796089BEB}" srcOrd="0" destOrd="0" presId="urn:microsoft.com/office/officeart/2008/layout/HorizontalMultiLevelHierarchy"/>
    <dgm:cxn modelId="{1F217D69-02C5-4FDE-8AA3-827C6EDDF118}" type="presParOf" srcId="{85F08B5E-E335-4F8D-A899-56884BF64D8F}" destId="{7F2BE949-6C8C-4C75-8F3B-E5752A0C70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8202C7-5B71-4803-9276-EBEC10025EC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B777C4C0-2FF5-4708-8DE4-8CC9884C34CD}">
      <dgm:prSet phldrT="[Texte]"/>
      <dgm:spPr>
        <a:solidFill>
          <a:schemeClr val="accent5">
            <a:lumMod val="75000"/>
          </a:schemeClr>
        </a:solidFill>
      </dgm:spPr>
      <dgm:t>
        <a:bodyPr/>
        <a:lstStyle/>
        <a:p>
          <a:r>
            <a:rPr lang="fr-FR" dirty="0" smtClean="0"/>
            <a:t>FLE</a:t>
          </a:r>
          <a:endParaRPr lang="fr-FR" dirty="0"/>
        </a:p>
      </dgm:t>
    </dgm:pt>
    <dgm:pt modelId="{EDC72AD2-3A08-46E5-A2FF-25D2D8EFA72B}" type="parTrans" cxnId="{C568899C-714F-483D-887F-DFC68C1F9535}">
      <dgm:prSet/>
      <dgm:spPr/>
      <dgm:t>
        <a:bodyPr/>
        <a:lstStyle/>
        <a:p>
          <a:endParaRPr lang="fr-FR"/>
        </a:p>
      </dgm:t>
    </dgm:pt>
    <dgm:pt modelId="{A1E8D9AC-23C4-46A4-AFC2-62278DCC5E27}" type="sibTrans" cxnId="{C568899C-714F-483D-887F-DFC68C1F9535}">
      <dgm:prSet/>
      <dgm:spPr/>
      <dgm:t>
        <a:bodyPr/>
        <a:lstStyle/>
        <a:p>
          <a:endParaRPr lang="fr-FR"/>
        </a:p>
      </dgm:t>
    </dgm:pt>
    <dgm:pt modelId="{73CEF2F4-0F82-4300-A3BF-47B1FE9C8C3C}">
      <dgm:prSet phldrT="[Texte]"/>
      <dgm:spPr>
        <a:solidFill>
          <a:srgbClr val="FF9933"/>
        </a:solidFill>
      </dgm:spPr>
      <dgm:t>
        <a:bodyPr/>
        <a:lstStyle/>
        <a:p>
          <a:r>
            <a:rPr lang="fr-FR" dirty="0"/>
            <a:t>Option Français langue étrangère </a:t>
          </a:r>
        </a:p>
      </dgm:t>
    </dgm:pt>
    <dgm:pt modelId="{CE7E9796-0737-48A0-B3CE-047F4CAAC367}" type="parTrans" cxnId="{4CB0E39D-9518-430F-927B-7FD43AE7EDE6}">
      <dgm:prSet/>
      <dgm:spPr/>
      <dgm:t>
        <a:bodyPr/>
        <a:lstStyle/>
        <a:p>
          <a:endParaRPr lang="fr-FR"/>
        </a:p>
      </dgm:t>
    </dgm:pt>
    <dgm:pt modelId="{C5B3F27C-43A0-4653-B8FD-85358F6F7E39}" type="sibTrans" cxnId="{4CB0E39D-9518-430F-927B-7FD43AE7EDE6}">
      <dgm:prSet/>
      <dgm:spPr/>
      <dgm:t>
        <a:bodyPr/>
        <a:lstStyle/>
        <a:p>
          <a:endParaRPr lang="fr-FR"/>
        </a:p>
      </dgm:t>
    </dgm:pt>
    <dgm:pt modelId="{0D3E6364-A15F-42B1-B9CE-FB8BFEF31488}">
      <dgm:prSet phldrT="[Texte]"/>
      <dgm:spPr>
        <a:solidFill>
          <a:srgbClr val="00B0F0"/>
        </a:solidFill>
      </dgm:spPr>
      <dgm:t>
        <a:bodyPr/>
        <a:lstStyle/>
        <a:p>
          <a:r>
            <a:rPr lang="fr-FR" dirty="0"/>
            <a:t>Option français de spécialité</a:t>
          </a:r>
        </a:p>
      </dgm:t>
    </dgm:pt>
    <dgm:pt modelId="{F29841C8-0BD0-4895-9298-E1444215C00A}" type="parTrans" cxnId="{598DE255-0CF0-4938-AA72-0807EEEA6733}">
      <dgm:prSet/>
      <dgm:spPr/>
      <dgm:t>
        <a:bodyPr/>
        <a:lstStyle/>
        <a:p>
          <a:endParaRPr lang="fr-FR"/>
        </a:p>
      </dgm:t>
    </dgm:pt>
    <dgm:pt modelId="{CB263423-0712-4332-AF61-84E2B17FE364}" type="sibTrans" cxnId="{598DE255-0CF0-4938-AA72-0807EEEA6733}">
      <dgm:prSet/>
      <dgm:spPr/>
      <dgm:t>
        <a:bodyPr/>
        <a:lstStyle/>
        <a:p>
          <a:endParaRPr lang="fr-FR"/>
        </a:p>
      </dgm:t>
    </dgm:pt>
    <dgm:pt modelId="{3B52DC01-0218-45A0-910E-3EC384394C5B}" type="pres">
      <dgm:prSet presAssocID="{618202C7-5B71-4803-9276-EBEC10025ECD}" presName="Name0" presStyleCnt="0">
        <dgm:presLayoutVars>
          <dgm:chPref val="1"/>
          <dgm:dir/>
          <dgm:animOne val="branch"/>
          <dgm:animLvl val="lvl"/>
          <dgm:resizeHandles val="exact"/>
        </dgm:presLayoutVars>
      </dgm:prSet>
      <dgm:spPr/>
      <dgm:t>
        <a:bodyPr/>
        <a:lstStyle/>
        <a:p>
          <a:endParaRPr lang="fr-FR"/>
        </a:p>
      </dgm:t>
    </dgm:pt>
    <dgm:pt modelId="{651B67DC-7055-48D1-AB11-885471D08FEB}" type="pres">
      <dgm:prSet presAssocID="{B777C4C0-2FF5-4708-8DE4-8CC9884C34CD}" presName="root1" presStyleCnt="0"/>
      <dgm:spPr/>
    </dgm:pt>
    <dgm:pt modelId="{4909A295-EB93-48F5-86EA-667A35570181}" type="pres">
      <dgm:prSet presAssocID="{B777C4C0-2FF5-4708-8DE4-8CC9884C34CD}" presName="LevelOneTextNode" presStyleLbl="node0" presStyleIdx="0" presStyleCnt="1" custScaleX="170427" custScaleY="59998">
        <dgm:presLayoutVars>
          <dgm:chPref val="3"/>
        </dgm:presLayoutVars>
      </dgm:prSet>
      <dgm:spPr/>
      <dgm:t>
        <a:bodyPr/>
        <a:lstStyle/>
        <a:p>
          <a:endParaRPr lang="fr-FR"/>
        </a:p>
      </dgm:t>
    </dgm:pt>
    <dgm:pt modelId="{7BF36DA2-1577-4F6A-BFB4-7BEA1AB0287B}" type="pres">
      <dgm:prSet presAssocID="{B777C4C0-2FF5-4708-8DE4-8CC9884C34CD}" presName="level2hierChild" presStyleCnt="0"/>
      <dgm:spPr/>
    </dgm:pt>
    <dgm:pt modelId="{363A5C94-2FA8-41CF-A724-70891B543FD4}" type="pres">
      <dgm:prSet presAssocID="{CE7E9796-0737-48A0-B3CE-047F4CAAC367}" presName="conn2-1" presStyleLbl="parChTrans1D2" presStyleIdx="0" presStyleCnt="2"/>
      <dgm:spPr/>
      <dgm:t>
        <a:bodyPr/>
        <a:lstStyle/>
        <a:p>
          <a:endParaRPr lang="fr-FR"/>
        </a:p>
      </dgm:t>
    </dgm:pt>
    <dgm:pt modelId="{9DF6ADFF-4173-4C3C-B1EF-58182B717671}" type="pres">
      <dgm:prSet presAssocID="{CE7E9796-0737-48A0-B3CE-047F4CAAC367}" presName="connTx" presStyleLbl="parChTrans1D2" presStyleIdx="0" presStyleCnt="2"/>
      <dgm:spPr/>
      <dgm:t>
        <a:bodyPr/>
        <a:lstStyle/>
        <a:p>
          <a:endParaRPr lang="fr-FR"/>
        </a:p>
      </dgm:t>
    </dgm:pt>
    <dgm:pt modelId="{82954568-B212-4815-950F-4B05251AE726}" type="pres">
      <dgm:prSet presAssocID="{73CEF2F4-0F82-4300-A3BF-47B1FE9C8C3C}" presName="root2" presStyleCnt="0"/>
      <dgm:spPr/>
    </dgm:pt>
    <dgm:pt modelId="{8F0AD07D-5633-4892-BB2E-B543C0C3320D}" type="pres">
      <dgm:prSet presAssocID="{73CEF2F4-0F82-4300-A3BF-47B1FE9C8C3C}" presName="LevelTwoTextNode" presStyleLbl="node2" presStyleIdx="0" presStyleCnt="2" custScaleX="259805" custScaleY="289246">
        <dgm:presLayoutVars>
          <dgm:chPref val="3"/>
        </dgm:presLayoutVars>
      </dgm:prSet>
      <dgm:spPr/>
      <dgm:t>
        <a:bodyPr/>
        <a:lstStyle/>
        <a:p>
          <a:endParaRPr lang="fr-FR"/>
        </a:p>
      </dgm:t>
    </dgm:pt>
    <dgm:pt modelId="{5111AFC4-4A9F-471B-9CAB-D7CDA1EFC651}" type="pres">
      <dgm:prSet presAssocID="{73CEF2F4-0F82-4300-A3BF-47B1FE9C8C3C}" presName="level3hierChild" presStyleCnt="0"/>
      <dgm:spPr/>
    </dgm:pt>
    <dgm:pt modelId="{061BC315-C8A6-499A-BCCE-9D5FF7C8F46C}" type="pres">
      <dgm:prSet presAssocID="{F29841C8-0BD0-4895-9298-E1444215C00A}" presName="conn2-1" presStyleLbl="parChTrans1D2" presStyleIdx="1" presStyleCnt="2"/>
      <dgm:spPr/>
      <dgm:t>
        <a:bodyPr/>
        <a:lstStyle/>
        <a:p>
          <a:endParaRPr lang="fr-FR"/>
        </a:p>
      </dgm:t>
    </dgm:pt>
    <dgm:pt modelId="{959B3FD7-1A96-45DF-9E3B-43BAC495B5D3}" type="pres">
      <dgm:prSet presAssocID="{F29841C8-0BD0-4895-9298-E1444215C00A}" presName="connTx" presStyleLbl="parChTrans1D2" presStyleIdx="1" presStyleCnt="2"/>
      <dgm:spPr/>
      <dgm:t>
        <a:bodyPr/>
        <a:lstStyle/>
        <a:p>
          <a:endParaRPr lang="fr-FR"/>
        </a:p>
      </dgm:t>
    </dgm:pt>
    <dgm:pt modelId="{85F08B5E-E335-4F8D-A899-56884BF64D8F}" type="pres">
      <dgm:prSet presAssocID="{0D3E6364-A15F-42B1-B9CE-FB8BFEF31488}" presName="root2" presStyleCnt="0"/>
      <dgm:spPr/>
    </dgm:pt>
    <dgm:pt modelId="{D19F3074-C8D0-47C3-8404-948796089BEB}" type="pres">
      <dgm:prSet presAssocID="{0D3E6364-A15F-42B1-B9CE-FB8BFEF31488}" presName="LevelTwoTextNode" presStyleLbl="node2" presStyleIdx="1" presStyleCnt="2" custScaleX="258132" custScaleY="217380">
        <dgm:presLayoutVars>
          <dgm:chPref val="3"/>
        </dgm:presLayoutVars>
      </dgm:prSet>
      <dgm:spPr/>
      <dgm:t>
        <a:bodyPr/>
        <a:lstStyle/>
        <a:p>
          <a:endParaRPr lang="fr-FR"/>
        </a:p>
      </dgm:t>
    </dgm:pt>
    <dgm:pt modelId="{7F2BE949-6C8C-4C75-8F3B-E5752A0C70A5}" type="pres">
      <dgm:prSet presAssocID="{0D3E6364-A15F-42B1-B9CE-FB8BFEF31488}" presName="level3hierChild" presStyleCnt="0"/>
      <dgm:spPr/>
    </dgm:pt>
  </dgm:ptLst>
  <dgm:cxnLst>
    <dgm:cxn modelId="{598DE255-0CF0-4938-AA72-0807EEEA6733}" srcId="{B777C4C0-2FF5-4708-8DE4-8CC9884C34CD}" destId="{0D3E6364-A15F-42B1-B9CE-FB8BFEF31488}" srcOrd="1" destOrd="0" parTransId="{F29841C8-0BD0-4895-9298-E1444215C00A}" sibTransId="{CB263423-0712-4332-AF61-84E2B17FE364}"/>
    <dgm:cxn modelId="{1161B5CA-FD6F-4F24-B7AE-17B56CD92131}" type="presOf" srcId="{F29841C8-0BD0-4895-9298-E1444215C00A}" destId="{061BC315-C8A6-499A-BCCE-9D5FF7C8F46C}" srcOrd="0" destOrd="0" presId="urn:microsoft.com/office/officeart/2008/layout/HorizontalMultiLevelHierarchy"/>
    <dgm:cxn modelId="{C568899C-714F-483D-887F-DFC68C1F9535}" srcId="{618202C7-5B71-4803-9276-EBEC10025ECD}" destId="{B777C4C0-2FF5-4708-8DE4-8CC9884C34CD}" srcOrd="0" destOrd="0" parTransId="{EDC72AD2-3A08-46E5-A2FF-25D2D8EFA72B}" sibTransId="{A1E8D9AC-23C4-46A4-AFC2-62278DCC5E27}"/>
    <dgm:cxn modelId="{42505A63-1FDC-40C5-BAD9-3B0EFA269CE6}" type="presOf" srcId="{B777C4C0-2FF5-4708-8DE4-8CC9884C34CD}" destId="{4909A295-EB93-48F5-86EA-667A35570181}" srcOrd="0" destOrd="0" presId="urn:microsoft.com/office/officeart/2008/layout/HorizontalMultiLevelHierarchy"/>
    <dgm:cxn modelId="{4CB0E39D-9518-430F-927B-7FD43AE7EDE6}" srcId="{B777C4C0-2FF5-4708-8DE4-8CC9884C34CD}" destId="{73CEF2F4-0F82-4300-A3BF-47B1FE9C8C3C}" srcOrd="0" destOrd="0" parTransId="{CE7E9796-0737-48A0-B3CE-047F4CAAC367}" sibTransId="{C5B3F27C-43A0-4653-B8FD-85358F6F7E39}"/>
    <dgm:cxn modelId="{845DE1CB-9504-4D2B-B480-1A61F80ABF10}" type="presOf" srcId="{F29841C8-0BD0-4895-9298-E1444215C00A}" destId="{959B3FD7-1A96-45DF-9E3B-43BAC495B5D3}" srcOrd="1" destOrd="0" presId="urn:microsoft.com/office/officeart/2008/layout/HorizontalMultiLevelHierarchy"/>
    <dgm:cxn modelId="{043B1CB1-1041-493D-9F9E-AFAE3CFEEA24}" type="presOf" srcId="{CE7E9796-0737-48A0-B3CE-047F4CAAC367}" destId="{363A5C94-2FA8-41CF-A724-70891B543FD4}" srcOrd="0" destOrd="0" presId="urn:microsoft.com/office/officeart/2008/layout/HorizontalMultiLevelHierarchy"/>
    <dgm:cxn modelId="{73B316C1-7677-45AF-A1D8-5E8AB3A8D3C8}" type="presOf" srcId="{618202C7-5B71-4803-9276-EBEC10025ECD}" destId="{3B52DC01-0218-45A0-910E-3EC384394C5B}" srcOrd="0" destOrd="0" presId="urn:microsoft.com/office/officeart/2008/layout/HorizontalMultiLevelHierarchy"/>
    <dgm:cxn modelId="{66456BBC-016D-4603-A9EE-25DA309FE775}" type="presOf" srcId="{CE7E9796-0737-48A0-B3CE-047F4CAAC367}" destId="{9DF6ADFF-4173-4C3C-B1EF-58182B717671}" srcOrd="1" destOrd="0" presId="urn:microsoft.com/office/officeart/2008/layout/HorizontalMultiLevelHierarchy"/>
    <dgm:cxn modelId="{6996469F-F424-4AEF-9FE5-9E6F748D056F}" type="presOf" srcId="{73CEF2F4-0F82-4300-A3BF-47B1FE9C8C3C}" destId="{8F0AD07D-5633-4892-BB2E-B543C0C3320D}" srcOrd="0" destOrd="0" presId="urn:microsoft.com/office/officeart/2008/layout/HorizontalMultiLevelHierarchy"/>
    <dgm:cxn modelId="{653157B6-63F5-4AD3-931B-FBCB8AA08CD8}" type="presOf" srcId="{0D3E6364-A15F-42B1-B9CE-FB8BFEF31488}" destId="{D19F3074-C8D0-47C3-8404-948796089BEB}" srcOrd="0" destOrd="0" presId="urn:microsoft.com/office/officeart/2008/layout/HorizontalMultiLevelHierarchy"/>
    <dgm:cxn modelId="{4256C29A-A581-4657-A0E6-5E6E23F9AB69}" type="presParOf" srcId="{3B52DC01-0218-45A0-910E-3EC384394C5B}" destId="{651B67DC-7055-48D1-AB11-885471D08FEB}" srcOrd="0" destOrd="0" presId="urn:microsoft.com/office/officeart/2008/layout/HorizontalMultiLevelHierarchy"/>
    <dgm:cxn modelId="{8E0A6C80-6B5B-4CA4-B370-42C98BB898D4}" type="presParOf" srcId="{651B67DC-7055-48D1-AB11-885471D08FEB}" destId="{4909A295-EB93-48F5-86EA-667A35570181}" srcOrd="0" destOrd="0" presId="urn:microsoft.com/office/officeart/2008/layout/HorizontalMultiLevelHierarchy"/>
    <dgm:cxn modelId="{752945E4-F259-49C7-9901-E4686BFA7E5C}" type="presParOf" srcId="{651B67DC-7055-48D1-AB11-885471D08FEB}" destId="{7BF36DA2-1577-4F6A-BFB4-7BEA1AB0287B}" srcOrd="1" destOrd="0" presId="urn:microsoft.com/office/officeart/2008/layout/HorizontalMultiLevelHierarchy"/>
    <dgm:cxn modelId="{57960AD0-07A1-4AE3-A799-1D73B5C3D7C7}" type="presParOf" srcId="{7BF36DA2-1577-4F6A-BFB4-7BEA1AB0287B}" destId="{363A5C94-2FA8-41CF-A724-70891B543FD4}" srcOrd="0" destOrd="0" presId="urn:microsoft.com/office/officeart/2008/layout/HorizontalMultiLevelHierarchy"/>
    <dgm:cxn modelId="{DD05FE35-A539-4A49-ACCC-C633B41C5679}" type="presParOf" srcId="{363A5C94-2FA8-41CF-A724-70891B543FD4}" destId="{9DF6ADFF-4173-4C3C-B1EF-58182B717671}" srcOrd="0" destOrd="0" presId="urn:microsoft.com/office/officeart/2008/layout/HorizontalMultiLevelHierarchy"/>
    <dgm:cxn modelId="{618C70EA-3181-4024-A681-79E3471805D1}" type="presParOf" srcId="{7BF36DA2-1577-4F6A-BFB4-7BEA1AB0287B}" destId="{82954568-B212-4815-950F-4B05251AE726}" srcOrd="1" destOrd="0" presId="urn:microsoft.com/office/officeart/2008/layout/HorizontalMultiLevelHierarchy"/>
    <dgm:cxn modelId="{9EB4F418-140D-40C8-AF86-4C5343A4F1FC}" type="presParOf" srcId="{82954568-B212-4815-950F-4B05251AE726}" destId="{8F0AD07D-5633-4892-BB2E-B543C0C3320D}" srcOrd="0" destOrd="0" presId="urn:microsoft.com/office/officeart/2008/layout/HorizontalMultiLevelHierarchy"/>
    <dgm:cxn modelId="{02FBC670-358A-4632-B161-DC1ECD00EAE6}" type="presParOf" srcId="{82954568-B212-4815-950F-4B05251AE726}" destId="{5111AFC4-4A9F-471B-9CAB-D7CDA1EFC651}" srcOrd="1" destOrd="0" presId="urn:microsoft.com/office/officeart/2008/layout/HorizontalMultiLevelHierarchy"/>
    <dgm:cxn modelId="{79F9442E-42C3-438D-B50C-76EC1FFD4964}" type="presParOf" srcId="{7BF36DA2-1577-4F6A-BFB4-7BEA1AB0287B}" destId="{061BC315-C8A6-499A-BCCE-9D5FF7C8F46C}" srcOrd="2" destOrd="0" presId="urn:microsoft.com/office/officeart/2008/layout/HorizontalMultiLevelHierarchy"/>
    <dgm:cxn modelId="{26CE3CA9-DEED-45D5-83D2-7E56ED789AF4}" type="presParOf" srcId="{061BC315-C8A6-499A-BCCE-9D5FF7C8F46C}" destId="{959B3FD7-1A96-45DF-9E3B-43BAC495B5D3}" srcOrd="0" destOrd="0" presId="urn:microsoft.com/office/officeart/2008/layout/HorizontalMultiLevelHierarchy"/>
    <dgm:cxn modelId="{2CCC53D3-C27B-486F-A431-34A62549A9E4}" type="presParOf" srcId="{7BF36DA2-1577-4F6A-BFB4-7BEA1AB0287B}" destId="{85F08B5E-E335-4F8D-A899-56884BF64D8F}" srcOrd="3" destOrd="0" presId="urn:microsoft.com/office/officeart/2008/layout/HorizontalMultiLevelHierarchy"/>
    <dgm:cxn modelId="{7DE8BBB2-018C-4B48-B80F-80E8BACF4956}" type="presParOf" srcId="{85F08B5E-E335-4F8D-A899-56884BF64D8F}" destId="{D19F3074-C8D0-47C3-8404-948796089BEB}" srcOrd="0" destOrd="0" presId="urn:microsoft.com/office/officeart/2008/layout/HorizontalMultiLevelHierarchy"/>
    <dgm:cxn modelId="{1F217D69-02C5-4FDE-8AA3-827C6EDDF118}" type="presParOf" srcId="{85F08B5E-E335-4F8D-A899-56884BF64D8F}" destId="{7F2BE949-6C8C-4C75-8F3B-E5752A0C70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6EE06-3F9F-4EF9-BBB3-183DAE843BBE}">
      <dsp:nvSpPr>
        <dsp:cNvPr id="0" name=""/>
        <dsp:cNvSpPr/>
      </dsp:nvSpPr>
      <dsp:spPr>
        <a:xfrm>
          <a:off x="1387531" y="1211860"/>
          <a:ext cx="313489" cy="91440"/>
        </a:xfrm>
        <a:custGeom>
          <a:avLst/>
          <a:gdLst/>
          <a:ahLst/>
          <a:cxnLst/>
          <a:rect l="0" t="0" r="0" b="0"/>
          <a:pathLst>
            <a:path>
              <a:moveTo>
                <a:pt x="0" y="45720"/>
              </a:moveTo>
              <a:lnTo>
                <a:pt x="313489"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36439" y="1249743"/>
        <a:ext cx="15674" cy="15674"/>
      </dsp:txXfrm>
    </dsp:sp>
    <dsp:sp modelId="{8CE28BB1-A026-4BC6-A17A-4B3D5F114D64}">
      <dsp:nvSpPr>
        <dsp:cNvPr id="0" name=""/>
        <dsp:cNvSpPr/>
      </dsp:nvSpPr>
      <dsp:spPr>
        <a:xfrm rot="16200000">
          <a:off x="105179" y="813620"/>
          <a:ext cx="1676783" cy="887921"/>
        </a:xfrm>
        <a:prstGeom prst="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Master professionnel SU</a:t>
          </a:r>
        </a:p>
      </dsp:txBody>
      <dsp:txXfrm>
        <a:off x="105179" y="813620"/>
        <a:ext cx="1676783" cy="887921"/>
      </dsp:txXfrm>
    </dsp:sp>
    <dsp:sp modelId="{DEBD0C87-B159-4333-BB43-ECE8A4B0BB97}">
      <dsp:nvSpPr>
        <dsp:cNvPr id="0" name=""/>
        <dsp:cNvSpPr/>
      </dsp:nvSpPr>
      <dsp:spPr>
        <a:xfrm>
          <a:off x="1701021" y="1018640"/>
          <a:ext cx="1567448" cy="477880"/>
        </a:xfrm>
        <a:prstGeom prst="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a:t>Langue française appliquée)</a:t>
          </a:r>
        </a:p>
      </dsp:txBody>
      <dsp:txXfrm>
        <a:off x="1701021" y="1018640"/>
        <a:ext cx="1567448" cy="477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93616-5FC4-4B9A-A667-00C0476D6BF8}">
      <dsp:nvSpPr>
        <dsp:cNvPr id="0" name=""/>
        <dsp:cNvSpPr/>
      </dsp:nvSpPr>
      <dsp:spPr>
        <a:xfrm>
          <a:off x="1421888" y="1892468"/>
          <a:ext cx="291797" cy="629132"/>
        </a:xfrm>
        <a:custGeom>
          <a:avLst/>
          <a:gdLst/>
          <a:ahLst/>
          <a:cxnLst/>
          <a:rect l="0" t="0" r="0" b="0"/>
          <a:pathLst>
            <a:path>
              <a:moveTo>
                <a:pt x="0" y="0"/>
              </a:moveTo>
              <a:lnTo>
                <a:pt x="145898" y="0"/>
              </a:lnTo>
              <a:lnTo>
                <a:pt x="145898" y="629132"/>
              </a:lnTo>
              <a:lnTo>
                <a:pt x="291797" y="62913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50449" y="2189696"/>
        <a:ext cx="34675" cy="34675"/>
      </dsp:txXfrm>
    </dsp:sp>
    <dsp:sp modelId="{44296970-5A22-4141-B0BF-FFE195079A29}">
      <dsp:nvSpPr>
        <dsp:cNvPr id="0" name=""/>
        <dsp:cNvSpPr/>
      </dsp:nvSpPr>
      <dsp:spPr>
        <a:xfrm>
          <a:off x="1421888" y="1220176"/>
          <a:ext cx="291797" cy="672292"/>
        </a:xfrm>
        <a:custGeom>
          <a:avLst/>
          <a:gdLst/>
          <a:ahLst/>
          <a:cxnLst/>
          <a:rect l="0" t="0" r="0" b="0"/>
          <a:pathLst>
            <a:path>
              <a:moveTo>
                <a:pt x="0" y="672292"/>
              </a:moveTo>
              <a:lnTo>
                <a:pt x="145898" y="672292"/>
              </a:lnTo>
              <a:lnTo>
                <a:pt x="145898" y="0"/>
              </a:lnTo>
              <a:lnTo>
                <a:pt x="291797" y="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49464" y="1538000"/>
        <a:ext cx="36644" cy="36644"/>
      </dsp:txXfrm>
    </dsp:sp>
    <dsp:sp modelId="{8CE28BB1-A026-4BC6-A17A-4B3D5F114D64}">
      <dsp:nvSpPr>
        <dsp:cNvPr id="0" name=""/>
        <dsp:cNvSpPr/>
      </dsp:nvSpPr>
      <dsp:spPr>
        <a:xfrm rot="16200000">
          <a:off x="-881969" y="1479228"/>
          <a:ext cx="3781236" cy="82647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a:t>Masters recherche SU</a:t>
          </a:r>
        </a:p>
      </dsp:txBody>
      <dsp:txXfrm>
        <a:off x="-881969" y="1479228"/>
        <a:ext cx="3781236" cy="826479"/>
      </dsp:txXfrm>
    </dsp:sp>
    <dsp:sp modelId="{72881F9C-9F82-49A4-B150-E90B389D838E}">
      <dsp:nvSpPr>
        <dsp:cNvPr id="0" name=""/>
        <dsp:cNvSpPr/>
      </dsp:nvSpPr>
      <dsp:spPr>
        <a:xfrm>
          <a:off x="1713685" y="646645"/>
          <a:ext cx="1458985" cy="11470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t>Linguistique française et générale</a:t>
          </a:r>
        </a:p>
      </dsp:txBody>
      <dsp:txXfrm>
        <a:off x="1713685" y="646645"/>
        <a:ext cx="1458985" cy="1147060"/>
      </dsp:txXfrm>
    </dsp:sp>
    <dsp:sp modelId="{1051DA1C-DD60-45EF-A31B-C645F31C4E58}">
      <dsp:nvSpPr>
        <dsp:cNvPr id="0" name=""/>
        <dsp:cNvSpPr/>
      </dsp:nvSpPr>
      <dsp:spPr>
        <a:xfrm>
          <a:off x="1713685" y="1904909"/>
          <a:ext cx="1458985" cy="123338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t>Langue et informatique (R/Pro)</a:t>
          </a:r>
        </a:p>
      </dsp:txBody>
      <dsp:txXfrm>
        <a:off x="1713685" y="1904909"/>
        <a:ext cx="1458985" cy="1233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110EC-6881-4C40-8929-FF42673464D6}">
      <dsp:nvSpPr>
        <dsp:cNvPr id="0" name=""/>
        <dsp:cNvSpPr/>
      </dsp:nvSpPr>
      <dsp:spPr>
        <a:xfrm>
          <a:off x="4001223" y="2092917"/>
          <a:ext cx="430803" cy="91440"/>
        </a:xfrm>
        <a:custGeom>
          <a:avLst/>
          <a:gdLst/>
          <a:ahLst/>
          <a:cxnLst/>
          <a:rect l="0" t="0" r="0" b="0"/>
          <a:pathLst>
            <a:path>
              <a:moveTo>
                <a:pt x="0" y="45720"/>
              </a:moveTo>
              <a:lnTo>
                <a:pt x="430803" y="4572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205855" y="2127867"/>
        <a:ext cx="21540" cy="21540"/>
      </dsp:txXfrm>
    </dsp:sp>
    <dsp:sp modelId="{32E97B94-C8EE-4CFC-9EB5-8088B930159E}">
      <dsp:nvSpPr>
        <dsp:cNvPr id="0" name=""/>
        <dsp:cNvSpPr/>
      </dsp:nvSpPr>
      <dsp:spPr>
        <a:xfrm>
          <a:off x="1416401" y="1728192"/>
          <a:ext cx="430803" cy="410445"/>
        </a:xfrm>
        <a:custGeom>
          <a:avLst/>
          <a:gdLst/>
          <a:ahLst/>
          <a:cxnLst/>
          <a:rect l="0" t="0" r="0" b="0"/>
          <a:pathLst>
            <a:path>
              <a:moveTo>
                <a:pt x="0" y="0"/>
              </a:moveTo>
              <a:lnTo>
                <a:pt x="215401" y="0"/>
              </a:lnTo>
              <a:lnTo>
                <a:pt x="215401" y="410445"/>
              </a:lnTo>
              <a:lnTo>
                <a:pt x="430803" y="4104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616927" y="1918539"/>
        <a:ext cx="29751" cy="29751"/>
      </dsp:txXfrm>
    </dsp:sp>
    <dsp:sp modelId="{148C7022-07B6-4CAD-BA74-884DE3FA4DEC}">
      <dsp:nvSpPr>
        <dsp:cNvPr id="0" name=""/>
        <dsp:cNvSpPr/>
      </dsp:nvSpPr>
      <dsp:spPr>
        <a:xfrm>
          <a:off x="4001223" y="1272026"/>
          <a:ext cx="430803" cy="91440"/>
        </a:xfrm>
        <a:custGeom>
          <a:avLst/>
          <a:gdLst/>
          <a:ahLst/>
          <a:cxnLst/>
          <a:rect l="0" t="0" r="0" b="0"/>
          <a:pathLst>
            <a:path>
              <a:moveTo>
                <a:pt x="0" y="45720"/>
              </a:moveTo>
              <a:lnTo>
                <a:pt x="430803" y="4572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205855" y="1306976"/>
        <a:ext cx="21540" cy="21540"/>
      </dsp:txXfrm>
    </dsp:sp>
    <dsp:sp modelId="{217AF762-C951-4248-AE4A-8E4435FA9E7A}">
      <dsp:nvSpPr>
        <dsp:cNvPr id="0" name=""/>
        <dsp:cNvSpPr/>
      </dsp:nvSpPr>
      <dsp:spPr>
        <a:xfrm>
          <a:off x="1416401" y="1317746"/>
          <a:ext cx="430803" cy="410445"/>
        </a:xfrm>
        <a:custGeom>
          <a:avLst/>
          <a:gdLst/>
          <a:ahLst/>
          <a:cxnLst/>
          <a:rect l="0" t="0" r="0" b="0"/>
          <a:pathLst>
            <a:path>
              <a:moveTo>
                <a:pt x="0" y="410445"/>
              </a:moveTo>
              <a:lnTo>
                <a:pt x="215401" y="410445"/>
              </a:lnTo>
              <a:lnTo>
                <a:pt x="215401" y="0"/>
              </a:lnTo>
              <a:lnTo>
                <a:pt x="43080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616927" y="1508093"/>
        <a:ext cx="29751" cy="29751"/>
      </dsp:txXfrm>
    </dsp:sp>
    <dsp:sp modelId="{169EC9B6-A6F7-4B1A-AB22-46E69482B2EA}">
      <dsp:nvSpPr>
        <dsp:cNvPr id="0" name=""/>
        <dsp:cNvSpPr/>
      </dsp:nvSpPr>
      <dsp:spPr>
        <a:xfrm rot="16200000">
          <a:off x="345181" y="1399835"/>
          <a:ext cx="1485726" cy="656712"/>
        </a:xfrm>
        <a:prstGeom prst="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Langue et informatique</a:t>
          </a:r>
        </a:p>
      </dsp:txBody>
      <dsp:txXfrm>
        <a:off x="345181" y="1399835"/>
        <a:ext cx="1485726" cy="656712"/>
      </dsp:txXfrm>
    </dsp:sp>
    <dsp:sp modelId="{8E09818A-DB57-45A8-9299-1E5992B02F7B}">
      <dsp:nvSpPr>
        <dsp:cNvPr id="0" name=""/>
        <dsp:cNvSpPr/>
      </dsp:nvSpPr>
      <dsp:spPr>
        <a:xfrm>
          <a:off x="1847204" y="989389"/>
          <a:ext cx="2154018" cy="656712"/>
        </a:xfrm>
        <a:prstGeom prst="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t>Option professionnelle</a:t>
          </a:r>
        </a:p>
      </dsp:txBody>
      <dsp:txXfrm>
        <a:off x="1847204" y="989389"/>
        <a:ext cx="2154018" cy="656712"/>
      </dsp:txXfrm>
    </dsp:sp>
    <dsp:sp modelId="{A95CA753-8345-4925-A5C8-EC22C595947E}">
      <dsp:nvSpPr>
        <dsp:cNvPr id="0" name=""/>
        <dsp:cNvSpPr/>
      </dsp:nvSpPr>
      <dsp:spPr>
        <a:xfrm>
          <a:off x="4432027" y="989389"/>
          <a:ext cx="2154018" cy="656712"/>
        </a:xfrm>
        <a:prstGeom prst="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t>Ingénierie de la langue pour la société numérique</a:t>
          </a:r>
        </a:p>
      </dsp:txBody>
      <dsp:txXfrm>
        <a:off x="4432027" y="989389"/>
        <a:ext cx="2154018" cy="656712"/>
      </dsp:txXfrm>
    </dsp:sp>
    <dsp:sp modelId="{CC304B24-E31E-4998-93C1-D26F2B2B0433}">
      <dsp:nvSpPr>
        <dsp:cNvPr id="0" name=""/>
        <dsp:cNvSpPr/>
      </dsp:nvSpPr>
      <dsp:spPr>
        <a:xfrm>
          <a:off x="1847204" y="1810281"/>
          <a:ext cx="2154018" cy="656712"/>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t>Option recherche</a:t>
          </a:r>
        </a:p>
      </dsp:txBody>
      <dsp:txXfrm>
        <a:off x="1847204" y="1810281"/>
        <a:ext cx="2154018" cy="656712"/>
      </dsp:txXfrm>
    </dsp:sp>
    <dsp:sp modelId="{4371E779-BD60-4C6E-9B61-C66D7B9F5260}">
      <dsp:nvSpPr>
        <dsp:cNvPr id="0" name=""/>
        <dsp:cNvSpPr/>
      </dsp:nvSpPr>
      <dsp:spPr>
        <a:xfrm>
          <a:off x="4432027" y="1810281"/>
          <a:ext cx="2154018" cy="656712"/>
        </a:xfrm>
        <a:prstGeom prst="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t>Informatique, langue et interactions</a:t>
          </a:r>
        </a:p>
      </dsp:txBody>
      <dsp:txXfrm>
        <a:off x="4432027" y="1810281"/>
        <a:ext cx="2154018" cy="656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BC315-C8A6-499A-BCCE-9D5FF7C8F46C}">
      <dsp:nvSpPr>
        <dsp:cNvPr id="0" name=""/>
        <dsp:cNvSpPr/>
      </dsp:nvSpPr>
      <dsp:spPr>
        <a:xfrm>
          <a:off x="783708" y="1498476"/>
          <a:ext cx="373540" cy="355888"/>
        </a:xfrm>
        <a:custGeom>
          <a:avLst/>
          <a:gdLst/>
          <a:ahLst/>
          <a:cxnLst/>
          <a:rect l="0" t="0" r="0" b="0"/>
          <a:pathLst>
            <a:path>
              <a:moveTo>
                <a:pt x="0" y="0"/>
              </a:moveTo>
              <a:lnTo>
                <a:pt x="186770" y="0"/>
              </a:lnTo>
              <a:lnTo>
                <a:pt x="186770" y="355888"/>
              </a:lnTo>
              <a:lnTo>
                <a:pt x="373540" y="355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57579" y="1663521"/>
        <a:ext cx="25796" cy="25796"/>
      </dsp:txXfrm>
    </dsp:sp>
    <dsp:sp modelId="{363A5C94-2FA8-41CF-A724-70891B543FD4}">
      <dsp:nvSpPr>
        <dsp:cNvPr id="0" name=""/>
        <dsp:cNvSpPr/>
      </dsp:nvSpPr>
      <dsp:spPr>
        <a:xfrm>
          <a:off x="783708" y="882163"/>
          <a:ext cx="432671" cy="616312"/>
        </a:xfrm>
        <a:custGeom>
          <a:avLst/>
          <a:gdLst/>
          <a:ahLst/>
          <a:cxnLst/>
          <a:rect l="0" t="0" r="0" b="0"/>
          <a:pathLst>
            <a:path>
              <a:moveTo>
                <a:pt x="0" y="616312"/>
              </a:moveTo>
              <a:lnTo>
                <a:pt x="216335" y="616312"/>
              </a:lnTo>
              <a:lnTo>
                <a:pt x="216335" y="0"/>
              </a:lnTo>
              <a:lnTo>
                <a:pt x="43267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1218" y="1171494"/>
        <a:ext cx="37651" cy="37651"/>
      </dsp:txXfrm>
    </dsp:sp>
    <dsp:sp modelId="{4909A295-EB93-48F5-86EA-667A35570181}">
      <dsp:nvSpPr>
        <dsp:cNvPr id="0" name=""/>
        <dsp:cNvSpPr/>
      </dsp:nvSpPr>
      <dsp:spPr>
        <a:xfrm rot="16200000">
          <a:off x="-162759" y="1213765"/>
          <a:ext cx="1323513" cy="56942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fr-FR" sz="3900" kern="1200" dirty="0"/>
            <a:t>LFA</a:t>
          </a:r>
        </a:p>
      </dsp:txBody>
      <dsp:txXfrm>
        <a:off x="-162759" y="1213765"/>
        <a:ext cx="1323513" cy="569420"/>
      </dsp:txXfrm>
    </dsp:sp>
    <dsp:sp modelId="{8F0AD07D-5633-4892-BB2E-B543C0C3320D}">
      <dsp:nvSpPr>
        <dsp:cNvPr id="0" name=""/>
        <dsp:cNvSpPr/>
      </dsp:nvSpPr>
      <dsp:spPr>
        <a:xfrm>
          <a:off x="1216379" y="597452"/>
          <a:ext cx="3955322" cy="569420"/>
        </a:xfrm>
        <a:prstGeom prst="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a:t>Option Français langue étrangère</a:t>
          </a:r>
        </a:p>
      </dsp:txBody>
      <dsp:txXfrm>
        <a:off x="1216379" y="597452"/>
        <a:ext cx="3955322" cy="569420"/>
      </dsp:txXfrm>
    </dsp:sp>
    <dsp:sp modelId="{D19F3074-C8D0-47C3-8404-948796089BEB}">
      <dsp:nvSpPr>
        <dsp:cNvPr id="0" name=""/>
        <dsp:cNvSpPr/>
      </dsp:nvSpPr>
      <dsp:spPr>
        <a:xfrm>
          <a:off x="1157248" y="1569653"/>
          <a:ext cx="3955322" cy="56942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a:t>Option Français de spécialité</a:t>
          </a:r>
        </a:p>
      </dsp:txBody>
      <dsp:txXfrm>
        <a:off x="1157248" y="1569653"/>
        <a:ext cx="3955322" cy="569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BC315-C8A6-499A-BCCE-9D5FF7C8F46C}">
      <dsp:nvSpPr>
        <dsp:cNvPr id="0" name=""/>
        <dsp:cNvSpPr/>
      </dsp:nvSpPr>
      <dsp:spPr>
        <a:xfrm>
          <a:off x="1186352" y="1887729"/>
          <a:ext cx="496717" cy="1133181"/>
        </a:xfrm>
        <a:custGeom>
          <a:avLst/>
          <a:gdLst/>
          <a:ahLst/>
          <a:cxnLst/>
          <a:rect l="0" t="0" r="0" b="0"/>
          <a:pathLst>
            <a:path>
              <a:moveTo>
                <a:pt x="0" y="0"/>
              </a:moveTo>
              <a:lnTo>
                <a:pt x="248358" y="0"/>
              </a:lnTo>
              <a:lnTo>
                <a:pt x="248358" y="1133181"/>
              </a:lnTo>
              <a:lnTo>
                <a:pt x="496717" y="11331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403779" y="2423388"/>
        <a:ext cx="61863" cy="61863"/>
      </dsp:txXfrm>
    </dsp:sp>
    <dsp:sp modelId="{363A5C94-2FA8-41CF-A724-70891B543FD4}">
      <dsp:nvSpPr>
        <dsp:cNvPr id="0" name=""/>
        <dsp:cNvSpPr/>
      </dsp:nvSpPr>
      <dsp:spPr>
        <a:xfrm>
          <a:off x="1186352" y="1046404"/>
          <a:ext cx="455408" cy="841324"/>
        </a:xfrm>
        <a:custGeom>
          <a:avLst/>
          <a:gdLst/>
          <a:ahLst/>
          <a:cxnLst/>
          <a:rect l="0" t="0" r="0" b="0"/>
          <a:pathLst>
            <a:path>
              <a:moveTo>
                <a:pt x="0" y="841324"/>
              </a:moveTo>
              <a:lnTo>
                <a:pt x="227704" y="841324"/>
              </a:lnTo>
              <a:lnTo>
                <a:pt x="227704" y="0"/>
              </a:lnTo>
              <a:lnTo>
                <a:pt x="45540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90139" y="1443149"/>
        <a:ext cx="47833" cy="47833"/>
      </dsp:txXfrm>
    </dsp:sp>
    <dsp:sp modelId="{4909A295-EB93-48F5-86EA-667A35570181}">
      <dsp:nvSpPr>
        <dsp:cNvPr id="0" name=""/>
        <dsp:cNvSpPr/>
      </dsp:nvSpPr>
      <dsp:spPr>
        <a:xfrm rot="16200000">
          <a:off x="-501316" y="1296160"/>
          <a:ext cx="2192199" cy="118313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fr-FR" sz="6300" kern="1200" dirty="0" smtClean="0"/>
            <a:t>FLE</a:t>
          </a:r>
          <a:endParaRPr lang="fr-FR" sz="6300" kern="1200" dirty="0"/>
        </a:p>
      </dsp:txBody>
      <dsp:txXfrm>
        <a:off x="-501316" y="1296160"/>
        <a:ext cx="2192199" cy="1183137"/>
      </dsp:txXfrm>
    </dsp:sp>
    <dsp:sp modelId="{8F0AD07D-5633-4892-BB2E-B543C0C3320D}">
      <dsp:nvSpPr>
        <dsp:cNvPr id="0" name=""/>
        <dsp:cNvSpPr/>
      </dsp:nvSpPr>
      <dsp:spPr>
        <a:xfrm>
          <a:off x="1641760" y="42402"/>
          <a:ext cx="5915865" cy="2008002"/>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fr-FR" sz="5200" kern="1200" dirty="0"/>
            <a:t>Master 1 : TRONC COMMUN</a:t>
          </a:r>
        </a:p>
      </dsp:txBody>
      <dsp:txXfrm>
        <a:off x="1641760" y="42402"/>
        <a:ext cx="5915865" cy="2008002"/>
      </dsp:txXfrm>
    </dsp:sp>
    <dsp:sp modelId="{D19F3074-C8D0-47C3-8404-948796089BEB}">
      <dsp:nvSpPr>
        <dsp:cNvPr id="0" name=""/>
        <dsp:cNvSpPr/>
      </dsp:nvSpPr>
      <dsp:spPr>
        <a:xfrm>
          <a:off x="1683069" y="2266363"/>
          <a:ext cx="5877770" cy="150909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fr-FR" sz="5100" kern="1200" dirty="0"/>
            <a:t>Master 2 : SPÉCIALISATION</a:t>
          </a:r>
        </a:p>
      </dsp:txBody>
      <dsp:txXfrm>
        <a:off x="1683069" y="2266363"/>
        <a:ext cx="5877770" cy="1509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BC315-C8A6-499A-BCCE-9D5FF7C8F46C}">
      <dsp:nvSpPr>
        <dsp:cNvPr id="0" name=""/>
        <dsp:cNvSpPr/>
      </dsp:nvSpPr>
      <dsp:spPr>
        <a:xfrm>
          <a:off x="1186352" y="1887729"/>
          <a:ext cx="455408" cy="1090778"/>
        </a:xfrm>
        <a:custGeom>
          <a:avLst/>
          <a:gdLst/>
          <a:ahLst/>
          <a:cxnLst/>
          <a:rect l="0" t="0" r="0" b="0"/>
          <a:pathLst>
            <a:path>
              <a:moveTo>
                <a:pt x="0" y="0"/>
              </a:moveTo>
              <a:lnTo>
                <a:pt x="227704" y="0"/>
              </a:lnTo>
              <a:lnTo>
                <a:pt x="227704" y="1090778"/>
              </a:lnTo>
              <a:lnTo>
                <a:pt x="455408" y="1090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84505" y="2403567"/>
        <a:ext cx="59101" cy="59101"/>
      </dsp:txXfrm>
    </dsp:sp>
    <dsp:sp modelId="{363A5C94-2FA8-41CF-A724-70891B543FD4}">
      <dsp:nvSpPr>
        <dsp:cNvPr id="0" name=""/>
        <dsp:cNvSpPr/>
      </dsp:nvSpPr>
      <dsp:spPr>
        <a:xfrm>
          <a:off x="1186352" y="1046404"/>
          <a:ext cx="455408" cy="841324"/>
        </a:xfrm>
        <a:custGeom>
          <a:avLst/>
          <a:gdLst/>
          <a:ahLst/>
          <a:cxnLst/>
          <a:rect l="0" t="0" r="0" b="0"/>
          <a:pathLst>
            <a:path>
              <a:moveTo>
                <a:pt x="0" y="841324"/>
              </a:moveTo>
              <a:lnTo>
                <a:pt x="227704" y="841324"/>
              </a:lnTo>
              <a:lnTo>
                <a:pt x="227704" y="0"/>
              </a:lnTo>
              <a:lnTo>
                <a:pt x="45540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90139" y="1443149"/>
        <a:ext cx="47833" cy="47833"/>
      </dsp:txXfrm>
    </dsp:sp>
    <dsp:sp modelId="{4909A295-EB93-48F5-86EA-667A35570181}">
      <dsp:nvSpPr>
        <dsp:cNvPr id="0" name=""/>
        <dsp:cNvSpPr/>
      </dsp:nvSpPr>
      <dsp:spPr>
        <a:xfrm rot="16200000">
          <a:off x="-501316" y="1296160"/>
          <a:ext cx="2192199" cy="1183137"/>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fr-FR" sz="6300" kern="1200" dirty="0" smtClean="0"/>
            <a:t>FLE</a:t>
          </a:r>
          <a:endParaRPr lang="fr-FR" sz="6300" kern="1200" dirty="0"/>
        </a:p>
      </dsp:txBody>
      <dsp:txXfrm>
        <a:off x="-501316" y="1296160"/>
        <a:ext cx="2192199" cy="1183137"/>
      </dsp:txXfrm>
    </dsp:sp>
    <dsp:sp modelId="{8F0AD07D-5633-4892-BB2E-B543C0C3320D}">
      <dsp:nvSpPr>
        <dsp:cNvPr id="0" name=""/>
        <dsp:cNvSpPr/>
      </dsp:nvSpPr>
      <dsp:spPr>
        <a:xfrm>
          <a:off x="1641760" y="42402"/>
          <a:ext cx="5915865" cy="2008002"/>
        </a:xfrm>
        <a:prstGeom prst="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fr-FR" sz="5200" kern="1200" dirty="0"/>
            <a:t>Option Français langue étrangère </a:t>
          </a:r>
        </a:p>
      </dsp:txBody>
      <dsp:txXfrm>
        <a:off x="1641760" y="42402"/>
        <a:ext cx="5915865" cy="2008002"/>
      </dsp:txXfrm>
    </dsp:sp>
    <dsp:sp modelId="{D19F3074-C8D0-47C3-8404-948796089BEB}">
      <dsp:nvSpPr>
        <dsp:cNvPr id="0" name=""/>
        <dsp:cNvSpPr/>
      </dsp:nvSpPr>
      <dsp:spPr>
        <a:xfrm>
          <a:off x="1641760" y="2223960"/>
          <a:ext cx="5877770" cy="1509094"/>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fr-FR" sz="5100" kern="1200" dirty="0"/>
            <a:t>Option français de spécialité</a:t>
          </a:r>
        </a:p>
      </dsp:txBody>
      <dsp:txXfrm>
        <a:off x="1641760" y="2223960"/>
        <a:ext cx="5877770" cy="150909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4BA52-30B0-4077-ACCB-40A49A5AA35E}" type="datetimeFigureOut">
              <a:rPr lang="fr-FR" smtClean="0"/>
              <a:t>12/02/2025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A391B-EC18-453F-B7A6-BE2127F6443B}" type="slidenum">
              <a:rPr lang="fr-FR" smtClean="0"/>
              <a:t>‹N°›</a:t>
            </a:fld>
            <a:endParaRPr lang="fr-FR"/>
          </a:p>
        </p:txBody>
      </p:sp>
    </p:spTree>
    <p:extLst>
      <p:ext uri="{BB962C8B-B14F-4D97-AF65-F5344CB8AC3E}">
        <p14:creationId xmlns:p14="http://schemas.microsoft.com/office/powerpoint/2010/main" val="298349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orbonne-universites.fr/"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150938" y="1988840"/>
            <a:ext cx="7561262" cy="1692188"/>
          </a:xfrm>
        </p:spPr>
        <p:txBody>
          <a:bodyPr anchor="ctr">
            <a:noAutofit/>
          </a:bodyPr>
          <a:lstStyle>
            <a:lvl1pPr>
              <a:defRPr sz="58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5605804" y="2302024"/>
            <a:ext cx="3106396" cy="406896"/>
          </a:xfrm>
        </p:spPr>
        <p:txBody>
          <a:bodyPr>
            <a:normAutofit/>
          </a:bodyPr>
          <a:lstStyle>
            <a:lvl1pPr marL="0" indent="0" algn="l">
              <a:buNone/>
              <a:defRPr sz="1000" cap="all"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6" name="ZoneTexte 5"/>
          <p:cNvSpPr txBox="1"/>
          <p:nvPr userDrawn="1"/>
        </p:nvSpPr>
        <p:spPr>
          <a:xfrm>
            <a:off x="7063816" y="5863040"/>
            <a:ext cx="1648384" cy="615553"/>
          </a:xfrm>
          <a:prstGeom prst="rect">
            <a:avLst/>
          </a:prstGeom>
          <a:noFill/>
        </p:spPr>
        <p:txBody>
          <a:bodyPr wrap="square" lIns="36000" tIns="0" rIns="36000" bIns="0" rtlCol="0">
            <a:spAutoFit/>
          </a:bodyPr>
          <a:lstStyle/>
          <a:p>
            <a:r>
              <a:rPr lang="fr-FR" sz="800" dirty="0">
                <a:solidFill>
                  <a:schemeClr val="bg1"/>
                </a:solidFill>
              </a:rPr>
              <a:t>Document confidentiel –</a:t>
            </a:r>
            <a:br>
              <a:rPr lang="fr-FR" sz="800" dirty="0">
                <a:solidFill>
                  <a:schemeClr val="bg1"/>
                </a:solidFill>
              </a:rPr>
            </a:br>
            <a:r>
              <a:rPr lang="fr-FR" sz="800" dirty="0">
                <a:solidFill>
                  <a:schemeClr val="bg1"/>
                </a:solidFill>
              </a:rPr>
              <a:t>ne peut être reproduit ni diffusé</a:t>
            </a:r>
            <a:br>
              <a:rPr lang="fr-FR" sz="800" dirty="0">
                <a:solidFill>
                  <a:schemeClr val="bg1"/>
                </a:solidFill>
              </a:rPr>
            </a:br>
            <a:r>
              <a:rPr lang="fr-FR" sz="800" dirty="0">
                <a:solidFill>
                  <a:schemeClr val="bg1"/>
                </a:solidFill>
              </a:rPr>
              <a:t>sans l'accord préalable</a:t>
            </a:r>
            <a:br>
              <a:rPr lang="fr-FR" sz="800" dirty="0">
                <a:solidFill>
                  <a:schemeClr val="bg1"/>
                </a:solidFill>
              </a:rPr>
            </a:br>
            <a:r>
              <a:rPr lang="fr-FR" sz="800" dirty="0">
                <a:solidFill>
                  <a:schemeClr val="bg1"/>
                </a:solidFill>
              </a:rPr>
              <a:t>de</a:t>
            </a:r>
            <a:r>
              <a:rPr lang="fr-FR" sz="800" baseline="0" dirty="0">
                <a:solidFill>
                  <a:schemeClr val="bg1"/>
                </a:solidFill>
              </a:rPr>
              <a:t> Sorbonne Université.</a:t>
            </a:r>
            <a:endParaRPr lang="fr-FR" sz="800" dirty="0">
              <a:solidFill>
                <a:schemeClr val="bg1"/>
              </a:solidFill>
            </a:endParaRPr>
          </a:p>
          <a:p>
            <a:endParaRPr lang="fr-FR" sz="800" dirty="0">
              <a:solidFill>
                <a:schemeClr val="bg1"/>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3816" y="4999741"/>
            <a:ext cx="1620000" cy="651196"/>
          </a:xfrm>
          <a:prstGeom prst="rect">
            <a:avLst/>
          </a:prstGeom>
        </p:spPr>
      </p:pic>
    </p:spTree>
    <p:extLst>
      <p:ext uri="{BB962C8B-B14F-4D97-AF65-F5344CB8AC3E}">
        <p14:creationId xmlns:p14="http://schemas.microsoft.com/office/powerpoint/2010/main" val="220906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1150938" y="548680"/>
            <a:ext cx="7535862" cy="1440160"/>
          </a:xfrm>
        </p:spPr>
        <p:txBody>
          <a:bodyPr>
            <a:noAutofit/>
          </a:bodyPr>
          <a:lstStyle>
            <a:lvl1pPr>
              <a:defRPr sz="5000"/>
            </a:lvl1pPr>
          </a:lstStyle>
          <a:p>
            <a:r>
              <a:rPr lang="fr-FR"/>
              <a:t>Modifiez le style du titre</a:t>
            </a:r>
            <a:endParaRPr lang="fr-FR" dirty="0"/>
          </a:p>
        </p:txBody>
      </p:sp>
      <p:sp>
        <p:nvSpPr>
          <p:cNvPr id="4" name="Espace réservé du pied de page 3"/>
          <p:cNvSpPr>
            <a:spLocks noGrp="1"/>
          </p:cNvSpPr>
          <p:nvPr>
            <p:ph type="ftr" sz="quarter" idx="16"/>
          </p:nvPr>
        </p:nvSpPr>
        <p:spPr/>
        <p:txBody>
          <a:bodyPr/>
          <a:lstStyle/>
          <a:p>
            <a:r>
              <a:rPr lang="fr-FR"/>
              <a:t>Titre de la présentation</a:t>
            </a:r>
            <a:endParaRPr lang="fr-FR" dirty="0"/>
          </a:p>
        </p:txBody>
      </p:sp>
      <p:sp>
        <p:nvSpPr>
          <p:cNvPr id="12" name="Espace réservé du texte 11"/>
          <p:cNvSpPr>
            <a:spLocks noGrp="1"/>
          </p:cNvSpPr>
          <p:nvPr>
            <p:ph type="body" sz="quarter" idx="17"/>
          </p:nvPr>
        </p:nvSpPr>
        <p:spPr>
          <a:xfrm>
            <a:off x="1150938" y="2708920"/>
            <a:ext cx="4321162" cy="3599805"/>
          </a:xfrm>
        </p:spPr>
        <p:txBody>
          <a:bodyPr/>
          <a:lstStyle>
            <a:lvl1pPr marL="288000" indent="-288000">
              <a:spcBef>
                <a:spcPts val="600"/>
              </a:spcBef>
              <a:buClr>
                <a:schemeClr val="accent4"/>
              </a:buClr>
              <a:buFont typeface="+mj-lt"/>
              <a:buAutoNum type="arabicPeriod"/>
              <a:defRPr sz="1400" cap="all" baseline="0"/>
            </a:lvl1pPr>
            <a:lvl2pPr marL="288000">
              <a:spcBef>
                <a:spcPts val="0"/>
              </a:spcBef>
              <a:spcAft>
                <a:spcPts val="0"/>
              </a:spcAft>
              <a:defRPr sz="1200" b="0"/>
            </a:lvl2pPr>
            <a:lvl3pPr marL="288000">
              <a:spcBef>
                <a:spcPts val="0"/>
              </a:spcBef>
              <a:spcAft>
                <a:spcPts val="0"/>
              </a:spcAft>
              <a:defRPr sz="1200"/>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299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598384" y="2024844"/>
            <a:ext cx="1441668" cy="1619796"/>
          </a:xfrm>
        </p:spPr>
        <p:txBody>
          <a:bodyPr wrap="none" anchor="t">
            <a:noAutofit/>
          </a:bodyPr>
          <a:lstStyle>
            <a:lvl1pPr algn="l">
              <a:lnSpc>
                <a:spcPts val="16000"/>
              </a:lnSpc>
              <a:defRPr sz="16000" b="0" cap="all">
                <a:solidFill>
                  <a:schemeClr val="bg1"/>
                </a:solidFill>
                <a:latin typeface="+mj-lt"/>
              </a:defRPr>
            </a:lvl1pPr>
          </a:lstStyle>
          <a:p>
            <a:r>
              <a:rPr lang="fr-FR" dirty="0"/>
              <a:t>0</a:t>
            </a:r>
          </a:p>
        </p:txBody>
      </p:sp>
      <p:sp>
        <p:nvSpPr>
          <p:cNvPr id="3" name="Espace réservé du texte 2"/>
          <p:cNvSpPr>
            <a:spLocks noGrp="1"/>
          </p:cNvSpPr>
          <p:nvPr>
            <p:ph type="body" idx="1"/>
          </p:nvPr>
        </p:nvSpPr>
        <p:spPr>
          <a:xfrm>
            <a:off x="3671900" y="3765017"/>
            <a:ext cx="5040299" cy="1320167"/>
          </a:xfrm>
        </p:spPr>
        <p:txBody>
          <a:bodyPr anchor="t"/>
          <a:lstStyle>
            <a:lvl1pPr marL="0" indent="0" algn="l">
              <a:lnSpc>
                <a:spcPct val="110000"/>
              </a:lnSpc>
              <a:buNone/>
              <a:defRPr sz="1600" cap="all"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ZoneTexte 6"/>
          <p:cNvSpPr txBox="1"/>
          <p:nvPr userDrawn="1"/>
        </p:nvSpPr>
        <p:spPr>
          <a:xfrm>
            <a:off x="773494" y="6601044"/>
            <a:ext cx="233003" cy="107722"/>
          </a:xfrm>
          <a:prstGeom prst="rect">
            <a:avLst/>
          </a:prstGeom>
          <a:noFill/>
        </p:spPr>
        <p:txBody>
          <a:bodyPr wrap="none" lIns="36000" tIns="0" rIns="36000" bIns="0" rtlCol="0" anchor="b">
            <a:spAutoFit/>
          </a:bodyPr>
          <a:lstStyle/>
          <a:p>
            <a:fld id="{6EFBFBCE-6BD1-4F6A-9141-B5DA0ECB219E}" type="slidenum">
              <a:rPr lang="fr-FR" sz="700" smtClean="0">
                <a:solidFill>
                  <a:schemeClr val="bg1"/>
                </a:solidFill>
              </a:rPr>
              <a:t>‹N°›</a:t>
            </a:fld>
            <a:endParaRPr lang="fr-FR" sz="700" dirty="0">
              <a:solidFill>
                <a:schemeClr val="bg1"/>
              </a:solidFill>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1620" y="360662"/>
            <a:ext cx="1188000" cy="477543"/>
          </a:xfrm>
          <a:prstGeom prst="rect">
            <a:avLst/>
          </a:prstGeom>
        </p:spPr>
      </p:pic>
      <p:sp>
        <p:nvSpPr>
          <p:cNvPr id="4" name="Espace réservé du pied de page 3"/>
          <p:cNvSpPr>
            <a:spLocks noGrp="1"/>
          </p:cNvSpPr>
          <p:nvPr>
            <p:ph type="ftr" sz="quarter" idx="10"/>
          </p:nvPr>
        </p:nvSpPr>
        <p:spPr/>
        <p:txBody>
          <a:bodyPr/>
          <a:lstStyle>
            <a:lvl1pPr>
              <a:defRPr>
                <a:solidFill>
                  <a:schemeClr val="bg1"/>
                </a:solidFill>
              </a:defRPr>
            </a:lvl1pPr>
          </a:lstStyle>
          <a:p>
            <a:r>
              <a:rPr lang="fr-FR" dirty="0"/>
              <a:t>Titre de la présentation</a:t>
            </a:r>
          </a:p>
        </p:txBody>
      </p:sp>
    </p:spTree>
    <p:extLst>
      <p:ext uri="{BB962C8B-B14F-4D97-AF65-F5344CB8AC3E}">
        <p14:creationId xmlns:p14="http://schemas.microsoft.com/office/powerpoint/2010/main" val="10461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8" name="Espace réservé du texte 7"/>
          <p:cNvSpPr>
            <a:spLocks noGrp="1"/>
          </p:cNvSpPr>
          <p:nvPr>
            <p:ph type="body" sz="quarter" idx="12"/>
          </p:nvPr>
        </p:nvSpPr>
        <p:spPr>
          <a:xfrm>
            <a:off x="1150938" y="2276475"/>
            <a:ext cx="7561262" cy="40322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texte 7"/>
          <p:cNvSpPr>
            <a:spLocks noGrp="1"/>
          </p:cNvSpPr>
          <p:nvPr>
            <p:ph type="body" sz="quarter" idx="15" hasCustomPrompt="1"/>
          </p:nvPr>
        </p:nvSpPr>
        <p:spPr>
          <a:xfrm>
            <a:off x="1152932" y="6598509"/>
            <a:ext cx="2160000" cy="107722"/>
          </a:xfrm>
        </p:spPr>
        <p:txBody>
          <a:bodyPr anchor="b">
            <a:spAutoFit/>
          </a:bodyPr>
          <a:lstStyle>
            <a:lvl1pPr>
              <a:defRPr sz="700" cap="all" baseline="0">
                <a:latin typeface="+mn-lt"/>
              </a:defRPr>
            </a:lvl1pPr>
            <a:lvl2pPr marL="144000" indent="-144000">
              <a:spcBef>
                <a:spcPts val="300"/>
              </a:spcBef>
              <a:buSzPct val="80000"/>
              <a:buFont typeface="Wingdings" panose="05000000000000000000" pitchFamily="2" charset="2"/>
              <a:buChar char="l"/>
              <a:defRPr sz="1100" b="0"/>
            </a:lvl2pPr>
          </a:lstStyle>
          <a:p>
            <a:pPr lvl="0"/>
            <a:r>
              <a:rPr lang="fr-FR" dirty="0"/>
              <a:t>TITRE DE LA SECTION</a:t>
            </a:r>
          </a:p>
        </p:txBody>
      </p:sp>
    </p:spTree>
    <p:extLst>
      <p:ext uri="{BB962C8B-B14F-4D97-AF65-F5344CB8AC3E}">
        <p14:creationId xmlns:p14="http://schemas.microsoft.com/office/powerpoint/2010/main" val="247094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e + Visuel">
    <p:spTree>
      <p:nvGrpSpPr>
        <p:cNvPr id="1" name=""/>
        <p:cNvGrpSpPr/>
        <p:nvPr/>
      </p:nvGrpSpPr>
      <p:grpSpPr>
        <a:xfrm>
          <a:off x="0" y="0"/>
          <a:ext cx="0" cy="0"/>
          <a:chOff x="0" y="0"/>
          <a:chExt cx="0" cy="0"/>
        </a:xfrm>
      </p:grpSpPr>
      <p:sp>
        <p:nvSpPr>
          <p:cNvPr id="7" name="Espace réservé pour une image  6"/>
          <p:cNvSpPr>
            <a:spLocks noGrp="1"/>
          </p:cNvSpPr>
          <p:nvPr>
            <p:ph type="pic" sz="quarter" idx="13"/>
          </p:nvPr>
        </p:nvSpPr>
        <p:spPr>
          <a:xfrm>
            <a:off x="4104000" y="-9061"/>
            <a:ext cx="5040000" cy="6210369"/>
          </a:xfrm>
          <a:solidFill>
            <a:schemeClr val="bg2"/>
          </a:solidFill>
        </p:spPr>
        <p:txBody>
          <a:bodyPr anchor="ctr">
            <a:normAutofit/>
          </a:bodyPr>
          <a:lstStyle>
            <a:lvl1pPr algn="ctr">
              <a:defRPr sz="1400">
                <a:latin typeface="+mn-lt"/>
              </a:defRPr>
            </a:lvl1pPr>
          </a:lstStyle>
          <a:p>
            <a:r>
              <a:rPr lang="fr-FR"/>
              <a:t>Cliquez sur l'icône pour ajouter une image</a:t>
            </a:r>
          </a:p>
        </p:txBody>
      </p:sp>
      <p:sp>
        <p:nvSpPr>
          <p:cNvPr id="2" name="Titre 1"/>
          <p:cNvSpPr>
            <a:spLocks noGrp="1"/>
          </p:cNvSpPr>
          <p:nvPr>
            <p:ph type="title"/>
          </p:nvPr>
        </p:nvSpPr>
        <p:spPr>
          <a:xfrm>
            <a:off x="1150938" y="989856"/>
            <a:ext cx="2727792" cy="1143000"/>
          </a:xfrm>
        </p:spPr>
        <p:txBody>
          <a:bodyPr/>
          <a:lstStyle/>
          <a:p>
            <a:r>
              <a:rPr lang="fr-FR"/>
              <a:t>Modifiez le style du titre</a:t>
            </a:r>
            <a:endParaRPr lang="fr-FR" dirty="0"/>
          </a:p>
        </p:txBody>
      </p:sp>
      <p:sp>
        <p:nvSpPr>
          <p:cNvPr id="8" name="Espace réservé du texte 7"/>
          <p:cNvSpPr>
            <a:spLocks noGrp="1"/>
          </p:cNvSpPr>
          <p:nvPr>
            <p:ph type="body" sz="quarter" idx="12"/>
          </p:nvPr>
        </p:nvSpPr>
        <p:spPr>
          <a:xfrm>
            <a:off x="1150938" y="2276475"/>
            <a:ext cx="2736986" cy="4032250"/>
          </a:xfrm>
        </p:spPr>
        <p:txBody>
          <a:bodyPr/>
          <a:lstStyle>
            <a:lvl1pPr>
              <a:defRPr sz="1400">
                <a:latin typeface="+mn-lt"/>
              </a:defRPr>
            </a:lvl1pPr>
            <a:lvl2pPr marL="144000" indent="-144000">
              <a:spcBef>
                <a:spcPts val="300"/>
              </a:spcBef>
              <a:buSzPct val="80000"/>
              <a:buFont typeface="Wingdings" panose="05000000000000000000" pitchFamily="2" charset="2"/>
              <a:buChar char="l"/>
              <a:defRPr sz="1200" b="0"/>
            </a:lvl2pPr>
          </a:lstStyle>
          <a:p>
            <a:pPr lvl="0"/>
            <a:r>
              <a:rPr lang="fr-FR"/>
              <a:t>Modifiez les styles du texte du masque</a:t>
            </a:r>
          </a:p>
          <a:p>
            <a:pPr lvl="1"/>
            <a:r>
              <a:rPr lang="fr-FR"/>
              <a:t>Deuxième niveau</a:t>
            </a:r>
          </a:p>
        </p:txBody>
      </p:sp>
      <p:sp>
        <p:nvSpPr>
          <p:cNvPr id="10" name="Espace réservé du texte 9"/>
          <p:cNvSpPr>
            <a:spLocks noGrp="1"/>
          </p:cNvSpPr>
          <p:nvPr>
            <p:ph type="body" sz="quarter" idx="14"/>
          </p:nvPr>
        </p:nvSpPr>
        <p:spPr>
          <a:xfrm>
            <a:off x="4104000" y="6165384"/>
            <a:ext cx="5040000" cy="720000"/>
          </a:xfrm>
          <a:solidFill>
            <a:schemeClr val="accent4"/>
          </a:solidFill>
        </p:spPr>
        <p:txBody>
          <a:bodyPr lIns="216000" tIns="72000" rIns="108000" bIns="72000" anchor="ctr">
            <a:noAutofit/>
          </a:bodyPr>
          <a:lstStyle>
            <a:lvl1pPr>
              <a:defRPr sz="1000" b="1" cap="all" baseline="0">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5" hasCustomPrompt="1"/>
          </p:nvPr>
        </p:nvSpPr>
        <p:spPr>
          <a:xfrm>
            <a:off x="1152932" y="6598509"/>
            <a:ext cx="2160000" cy="107722"/>
          </a:xfrm>
        </p:spPr>
        <p:txBody>
          <a:bodyPr anchor="b">
            <a:spAutoFit/>
          </a:bodyPr>
          <a:lstStyle>
            <a:lvl1pPr>
              <a:defRPr sz="700" cap="all" baseline="0">
                <a:latin typeface="+mn-lt"/>
              </a:defRPr>
            </a:lvl1pPr>
            <a:lvl2pPr marL="144000" indent="-144000">
              <a:spcBef>
                <a:spcPts val="300"/>
              </a:spcBef>
              <a:buSzPct val="80000"/>
              <a:buFont typeface="Wingdings" panose="05000000000000000000" pitchFamily="2" charset="2"/>
              <a:buChar char="l"/>
              <a:defRPr sz="1100" b="0"/>
            </a:lvl2pPr>
          </a:lstStyle>
          <a:p>
            <a:pPr lvl="0"/>
            <a:r>
              <a:rPr lang="fr-FR" dirty="0"/>
              <a:t>TITRE DE LA SECTION</a:t>
            </a:r>
          </a:p>
        </p:txBody>
      </p:sp>
    </p:spTree>
    <p:extLst>
      <p:ext uri="{BB962C8B-B14F-4D97-AF65-F5344CB8AC3E}">
        <p14:creationId xmlns:p14="http://schemas.microsoft.com/office/powerpoint/2010/main" val="9564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suel">
    <p:spTree>
      <p:nvGrpSpPr>
        <p:cNvPr id="1" name=""/>
        <p:cNvGrpSpPr/>
        <p:nvPr/>
      </p:nvGrpSpPr>
      <p:grpSpPr>
        <a:xfrm>
          <a:off x="0" y="0"/>
          <a:ext cx="0" cy="0"/>
          <a:chOff x="0" y="0"/>
          <a:chExt cx="0" cy="0"/>
        </a:xfrm>
      </p:grpSpPr>
      <p:sp>
        <p:nvSpPr>
          <p:cNvPr id="7" name="Espace réservé pour une image  6"/>
          <p:cNvSpPr>
            <a:spLocks noGrp="1"/>
          </p:cNvSpPr>
          <p:nvPr>
            <p:ph type="pic" sz="quarter" idx="13"/>
          </p:nvPr>
        </p:nvSpPr>
        <p:spPr>
          <a:xfrm>
            <a:off x="0" y="-9061"/>
            <a:ext cx="9144000" cy="6210369"/>
          </a:xfrm>
          <a:solidFill>
            <a:schemeClr val="bg2"/>
          </a:solidFill>
        </p:spPr>
        <p:txBody>
          <a:bodyPr anchor="ctr">
            <a:normAutofit/>
          </a:bodyPr>
          <a:lstStyle>
            <a:lvl1pPr algn="ctr">
              <a:defRPr sz="1400">
                <a:latin typeface="+mn-lt"/>
              </a:defRPr>
            </a:lvl1pPr>
          </a:lstStyle>
          <a:p>
            <a:r>
              <a:rPr lang="fr-FR"/>
              <a:t>Cliquez sur l'icône pour ajouter une image</a:t>
            </a:r>
          </a:p>
        </p:txBody>
      </p:sp>
      <p:sp>
        <p:nvSpPr>
          <p:cNvPr id="10" name="Espace réservé du texte 9"/>
          <p:cNvSpPr>
            <a:spLocks noGrp="1"/>
          </p:cNvSpPr>
          <p:nvPr>
            <p:ph type="body" sz="quarter" idx="14"/>
          </p:nvPr>
        </p:nvSpPr>
        <p:spPr>
          <a:xfrm>
            <a:off x="0" y="6165384"/>
            <a:ext cx="9144000" cy="720000"/>
          </a:xfrm>
          <a:solidFill>
            <a:schemeClr val="accent4"/>
          </a:solidFill>
        </p:spPr>
        <p:txBody>
          <a:bodyPr lIns="216000" tIns="72000" rIns="108000" bIns="72000" anchor="ctr">
            <a:noAutofit/>
          </a:bodyPr>
          <a:lstStyle>
            <a:lvl1pPr>
              <a:defRPr sz="1000" b="1" cap="all" baseline="0">
                <a:solidFill>
                  <a:schemeClr val="bg1"/>
                </a:solidFill>
                <a:latin typeface="+mn-lt"/>
              </a:defRPr>
            </a:lvl1pPr>
            <a:lvl2pPr>
              <a:spcBef>
                <a:spcPts val="0"/>
              </a:spcBef>
              <a:defRPr sz="1000" b="0">
                <a:solidFill>
                  <a:schemeClr val="bg1"/>
                </a:solidFill>
                <a:latin typeface="+mn-lt"/>
              </a:defRPr>
            </a:lvl2pPr>
            <a:lvl3pPr>
              <a:defRPr sz="1200">
                <a:latin typeface="+mn-lt"/>
              </a:defRPr>
            </a:lvl3pPr>
            <a:lvl4pPr>
              <a:defRPr sz="1200">
                <a:latin typeface="+mn-lt"/>
              </a:defRPr>
            </a:lvl4pPr>
            <a:lvl5pPr>
              <a:defRPr sz="1200">
                <a:latin typeface="+mn-lt"/>
              </a:defRPr>
            </a:lvl5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76562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sp>
        <p:nvSpPr>
          <p:cNvPr id="6" name="Espace réservé du texte 7"/>
          <p:cNvSpPr>
            <a:spLocks noGrp="1"/>
          </p:cNvSpPr>
          <p:nvPr>
            <p:ph type="body" sz="quarter" idx="12"/>
          </p:nvPr>
        </p:nvSpPr>
        <p:spPr>
          <a:xfrm>
            <a:off x="3437230" y="1412776"/>
            <a:ext cx="5274970" cy="900100"/>
          </a:xfrm>
        </p:spPr>
        <p:txBody>
          <a:bodyPr anchor="b"/>
          <a:lstStyle>
            <a:lvl1pPr>
              <a:defRPr sz="1400" cap="all" baseline="0">
                <a:solidFill>
                  <a:schemeClr val="bg1"/>
                </a:solidFill>
                <a:latin typeface="+mn-lt"/>
              </a:defRPr>
            </a:lvl1pPr>
            <a:lvl2pPr marL="144000" indent="-144000">
              <a:spcBef>
                <a:spcPts val="300"/>
              </a:spcBef>
              <a:buSzPct val="80000"/>
              <a:buFont typeface="Wingdings" panose="05000000000000000000" pitchFamily="2" charset="2"/>
              <a:buChar char="l"/>
              <a:defRPr sz="1200" b="0">
                <a:solidFill>
                  <a:schemeClr val="bg1"/>
                </a:solidFill>
              </a:defRPr>
            </a:lvl2pPr>
          </a:lstStyle>
          <a:p>
            <a:pPr lvl="0"/>
            <a:r>
              <a:rPr lang="fr-FR"/>
              <a:t>Modifiez les styles du texte du masque</a:t>
            </a:r>
          </a:p>
        </p:txBody>
      </p:sp>
      <p:sp>
        <p:nvSpPr>
          <p:cNvPr id="7" name="ZoneTexte 6">
            <a:hlinkClick r:id="rId2"/>
          </p:cNvPr>
          <p:cNvSpPr txBox="1"/>
          <p:nvPr userDrawn="1"/>
        </p:nvSpPr>
        <p:spPr>
          <a:xfrm>
            <a:off x="3437231" y="6612740"/>
            <a:ext cx="1476934" cy="123111"/>
          </a:xfrm>
          <a:prstGeom prst="rect">
            <a:avLst/>
          </a:prstGeom>
          <a:noFill/>
        </p:spPr>
        <p:txBody>
          <a:bodyPr wrap="none" lIns="36000" tIns="0" rIns="36000" bIns="0" rtlCol="0" anchor="ctr">
            <a:spAutoFit/>
          </a:bodyPr>
          <a:lstStyle/>
          <a:p>
            <a:pPr algn="ctr"/>
            <a:r>
              <a:rPr lang="fr-FR" sz="800" dirty="0">
                <a:solidFill>
                  <a:schemeClr val="bg1"/>
                </a:solidFill>
              </a:rPr>
              <a:t>SORBONNE-UNIVERSITE.FR</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7183" y="2972948"/>
            <a:ext cx="2233488" cy="897801"/>
          </a:xfrm>
          <a:prstGeom prst="rect">
            <a:avLst/>
          </a:prstGeom>
        </p:spPr>
      </p:pic>
    </p:spTree>
    <p:extLst>
      <p:ext uri="{BB962C8B-B14F-4D97-AF65-F5344CB8AC3E}">
        <p14:creationId xmlns:p14="http://schemas.microsoft.com/office/powerpoint/2010/main" val="13435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50938" y="989856"/>
            <a:ext cx="7535862" cy="1143000"/>
          </a:xfrm>
          <a:prstGeom prst="rect">
            <a:avLst/>
          </a:prstGeom>
        </p:spPr>
        <p:txBody>
          <a:bodyPr vert="horz" lIns="36000" tIns="0" rIns="36000" bIns="0" rtlCol="0" anchor="b">
            <a:normAutofit/>
          </a:bodyPr>
          <a:lstStyle/>
          <a:p>
            <a:r>
              <a:rPr lang="fr-FR" dirty="0"/>
              <a:t>Modifiez le style du titre</a:t>
            </a:r>
          </a:p>
        </p:txBody>
      </p:sp>
      <p:sp>
        <p:nvSpPr>
          <p:cNvPr id="3" name="Espace réservé du texte 2"/>
          <p:cNvSpPr>
            <a:spLocks noGrp="1"/>
          </p:cNvSpPr>
          <p:nvPr>
            <p:ph type="body" idx="1"/>
          </p:nvPr>
        </p:nvSpPr>
        <p:spPr>
          <a:xfrm>
            <a:off x="1150938" y="2276871"/>
            <a:ext cx="7535862" cy="4031853"/>
          </a:xfrm>
          <a:prstGeom prst="rect">
            <a:avLst/>
          </a:prstGeom>
        </p:spPr>
        <p:txBody>
          <a:bodyPr vert="horz" lIns="36000" tIns="0" rIns="3600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301254" y="6601044"/>
            <a:ext cx="2520000" cy="107722"/>
          </a:xfrm>
          <a:prstGeom prst="rect">
            <a:avLst/>
          </a:prstGeom>
        </p:spPr>
        <p:txBody>
          <a:bodyPr vert="horz" lIns="36000" tIns="0" rIns="36000" bIns="0" rtlCol="0" anchor="b">
            <a:spAutoFit/>
          </a:bodyPr>
          <a:lstStyle>
            <a:lvl1pPr algn="ctr">
              <a:defRPr sz="700">
                <a:solidFill>
                  <a:schemeClr val="accent1"/>
                </a:solidFill>
              </a:defRPr>
            </a:lvl1pPr>
          </a:lstStyle>
          <a:p>
            <a:r>
              <a:rPr lang="fr-FR"/>
              <a:t>Titre de la présentation</a:t>
            </a:r>
            <a:endParaRPr lang="fr-FR" dirty="0"/>
          </a:p>
        </p:txBody>
      </p:sp>
      <p:sp>
        <p:nvSpPr>
          <p:cNvPr id="8" name="ZoneTexte 7"/>
          <p:cNvSpPr txBox="1"/>
          <p:nvPr/>
        </p:nvSpPr>
        <p:spPr>
          <a:xfrm>
            <a:off x="773494" y="6601044"/>
            <a:ext cx="233003" cy="107722"/>
          </a:xfrm>
          <a:prstGeom prst="rect">
            <a:avLst/>
          </a:prstGeom>
          <a:noFill/>
        </p:spPr>
        <p:txBody>
          <a:bodyPr wrap="none" lIns="36000" tIns="0" rIns="36000" bIns="0" rtlCol="0" anchor="b">
            <a:spAutoFit/>
          </a:bodyPr>
          <a:lstStyle/>
          <a:p>
            <a:fld id="{6EFBFBCE-6BD1-4F6A-9141-B5DA0ECB219E}" type="slidenum">
              <a:rPr lang="fr-FR" sz="700" smtClean="0">
                <a:solidFill>
                  <a:schemeClr val="accent1"/>
                </a:solidFill>
              </a:rPr>
              <a:t>‹N°›</a:t>
            </a:fld>
            <a:endParaRPr lang="fr-FR" sz="700" dirty="0">
              <a:solidFill>
                <a:schemeClr val="accent1"/>
              </a:solidFill>
            </a:endParaRPr>
          </a:p>
        </p:txBody>
      </p:sp>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1620" y="360310"/>
            <a:ext cx="1188000" cy="478246"/>
          </a:xfrm>
          <a:prstGeom prst="rect">
            <a:avLst/>
          </a:prstGeom>
        </p:spPr>
      </p:pic>
    </p:spTree>
    <p:extLst>
      <p:ext uri="{BB962C8B-B14F-4D97-AF65-F5344CB8AC3E}">
        <p14:creationId xmlns:p14="http://schemas.microsoft.com/office/powerpoint/2010/main" val="428655600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0" r:id="rId4"/>
    <p:sldLayoutId id="2147483652" r:id="rId5"/>
    <p:sldLayoutId id="2147483653" r:id="rId6"/>
    <p:sldLayoutId id="21474836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ts val="0"/>
        </a:spcBef>
        <a:buFontTx/>
        <a:buNone/>
        <a:defRPr sz="1800" b="0" kern="1200">
          <a:solidFill>
            <a:schemeClr val="tx2"/>
          </a:solidFill>
          <a:latin typeface="+mj-lt"/>
          <a:ea typeface="+mn-ea"/>
          <a:cs typeface="+mn-cs"/>
        </a:defRPr>
      </a:lvl1pPr>
      <a:lvl2pPr marL="0" indent="0" algn="l" defTabSz="914400" rtl="0" eaLnBrk="1" latinLnBrk="0" hangingPunct="1">
        <a:spcBef>
          <a:spcPts val="600"/>
        </a:spcBef>
        <a:buFontTx/>
        <a:buNone/>
        <a:defRPr sz="1400" b="1"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lettres-languefrancaise-sorbonne@sorbonne-universite.fr" TargetMode="External"/><Relationship Id="rId2" Type="http://schemas.openxmlformats.org/officeDocument/2006/relationships/hyperlink" Target="mailto:franck.neveu@sorbonne-universite.fr" TargetMode="External"/><Relationship Id="rId1" Type="http://schemas.openxmlformats.org/officeDocument/2006/relationships/slideLayout" Target="../slideLayouts/slideLayout4.xml"/><Relationship Id="rId4" Type="http://schemas.openxmlformats.org/officeDocument/2006/relationships/hyperlink" Target="mailto:shahrazed.lakaf@paris-sorbonne.f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lettres.sorbonne-universite.fr/faculte-des-lettres/ufr" TargetMode="External"/><Relationship Id="rId2" Type="http://schemas.openxmlformats.org/officeDocument/2006/relationships/hyperlink" Target="https://lettres.sorbonne-universite.fr/" TargetMode="External"/><Relationship Id="rId1" Type="http://schemas.openxmlformats.org/officeDocument/2006/relationships/slideLayout" Target="../slideLayouts/slideLayout4.xml"/><Relationship Id="rId6" Type="http://schemas.openxmlformats.org/officeDocument/2006/relationships/hyperlink" Target="https://lettres.sorbonne-universite.fr/faculte-des-lettres/ufr/lettres/langue-francaise/brochures-et-documents" TargetMode="External"/><Relationship Id="rId5" Type="http://schemas.openxmlformats.org/officeDocument/2006/relationships/hyperlink" Target="https://lettres.sorbonne-universite.fr/faculte-des-lettres/ufr/lettres/langue-francaise" TargetMode="External"/><Relationship Id="rId4" Type="http://schemas.openxmlformats.org/officeDocument/2006/relationships/hyperlink" Target="https://lettres.sorbonne-universite.fr/faculte-des-lettres/ufr/lettr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rachel.ndombe@sorbonne-universite.fr" TargetMode="External"/><Relationship Id="rId2" Type="http://schemas.openxmlformats.org/officeDocument/2006/relationships/hyperlink" Target="mailto:andre.thibault@sorbonne-universite.fr"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Shahrazed.Lakaf@sorbonne-universite.fr" TargetMode="External"/><Relationship Id="rId2" Type="http://schemas.openxmlformats.org/officeDocument/2006/relationships/hyperlink" Target="mailto:Claude.Montacie@sorbonne-universite.fr"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mailto:anouch.bourmayan@sorbonne-universite.fr"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mailto:ines.sfar@sorbonne.universite.fr"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ines.sfar@sorbonne-universite.fr" TargetMode="External"/><Relationship Id="rId2" Type="http://schemas.openxmlformats.org/officeDocument/2006/relationships/hyperlink" Target="mailto:philippe.monneret@sorbonne-universite.fr"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ctrTitle"/>
          </p:nvPr>
        </p:nvSpPr>
        <p:spPr>
          <a:xfrm>
            <a:off x="467544" y="620688"/>
            <a:ext cx="8244656" cy="2592288"/>
          </a:xfrm>
        </p:spPr>
        <p:txBody>
          <a:bodyPr/>
          <a:lstStyle/>
          <a:p>
            <a:pPr algn="ctr"/>
            <a:r>
              <a:rPr lang="fr-FR" sz="3200" dirty="0">
                <a:latin typeface="+mn-lt"/>
              </a:rPr>
              <a:t/>
            </a:r>
            <a:br>
              <a:rPr lang="fr-FR" sz="3200" dirty="0">
                <a:latin typeface="+mn-lt"/>
              </a:rPr>
            </a:br>
            <a:r>
              <a:rPr lang="fr-FR" sz="3200" dirty="0">
                <a:latin typeface="+mn-lt"/>
              </a:rPr>
              <a:t/>
            </a:r>
            <a:br>
              <a:rPr lang="fr-FR" sz="3200" dirty="0">
                <a:latin typeface="+mn-lt"/>
              </a:rPr>
            </a:br>
            <a:r>
              <a:rPr lang="fr-FR" sz="3200" dirty="0">
                <a:latin typeface="+mn-lt"/>
              </a:rPr>
              <a:t>Journée Portes Ouvertes</a:t>
            </a:r>
            <a:br>
              <a:rPr lang="fr-FR" sz="3200" dirty="0">
                <a:latin typeface="+mn-lt"/>
              </a:rPr>
            </a:br>
            <a:r>
              <a:rPr lang="fr-FR" sz="3200" dirty="0" smtClean="0">
                <a:latin typeface="+mn-lt"/>
              </a:rPr>
              <a:t>15 février 2025</a:t>
            </a:r>
            <a:r>
              <a:rPr lang="fr-FR" sz="3200" dirty="0">
                <a:latin typeface="+mn-lt"/>
              </a:rPr>
              <a:t/>
            </a:r>
            <a:br>
              <a:rPr lang="fr-FR" sz="3200" dirty="0">
                <a:latin typeface="+mn-lt"/>
              </a:rPr>
            </a:br>
            <a:r>
              <a:rPr lang="fr-FR" sz="3200" dirty="0">
                <a:latin typeface="+mn-lt"/>
              </a:rPr>
              <a:t/>
            </a:r>
            <a:br>
              <a:rPr lang="fr-FR" sz="3200" dirty="0">
                <a:latin typeface="+mn-lt"/>
              </a:rPr>
            </a:br>
            <a:r>
              <a:rPr lang="fr-FR" sz="3200" b="1" dirty="0">
                <a:solidFill>
                  <a:srgbClr val="FFFF00"/>
                </a:solidFill>
                <a:latin typeface="+mn-lt"/>
              </a:rPr>
              <a:t>MASTER</a:t>
            </a:r>
            <a:r>
              <a:rPr lang="fr-FR" sz="3200" b="1" dirty="0">
                <a:solidFill>
                  <a:srgbClr val="FFFF00"/>
                </a:solidFill>
              </a:rPr>
              <a:t> </a:t>
            </a:r>
            <a:r>
              <a:rPr lang="fr-FR" sz="3200" b="1" dirty="0">
                <a:solidFill>
                  <a:srgbClr val="FFFF00"/>
                </a:solidFill>
                <a:latin typeface="+mn-lt"/>
              </a:rPr>
              <a:t>MENTION </a:t>
            </a:r>
            <a:br>
              <a:rPr lang="fr-FR" sz="3200" b="1" dirty="0">
                <a:solidFill>
                  <a:srgbClr val="FFFF00"/>
                </a:solidFill>
                <a:latin typeface="+mn-lt"/>
              </a:rPr>
            </a:br>
            <a:r>
              <a:rPr lang="fr-FR" sz="3200" b="1" i="1" dirty="0">
                <a:solidFill>
                  <a:srgbClr val="FFFF00"/>
                </a:solidFill>
                <a:latin typeface="+mn-lt"/>
              </a:rPr>
              <a:t>SCIENCES DU LANGAGE</a:t>
            </a:r>
            <a:r>
              <a:rPr lang="fr-FR" sz="3200" b="1" dirty="0">
                <a:solidFill>
                  <a:schemeClr val="accent4"/>
                </a:solidFill>
                <a:latin typeface="+mn-lt"/>
              </a:rPr>
              <a:t/>
            </a:r>
            <a:br>
              <a:rPr lang="fr-FR" sz="3200" b="1" dirty="0">
                <a:solidFill>
                  <a:schemeClr val="accent4"/>
                </a:solidFill>
                <a:latin typeface="+mn-lt"/>
              </a:rPr>
            </a:br>
            <a:r>
              <a:rPr lang="fr-FR" dirty="0">
                <a:latin typeface="+mn-lt"/>
              </a:rPr>
              <a:t/>
            </a:r>
            <a:br>
              <a:rPr lang="fr-FR" dirty="0">
                <a:latin typeface="+mn-lt"/>
              </a:rPr>
            </a:br>
            <a:r>
              <a:rPr lang="fr-FR" sz="2400" dirty="0">
                <a:latin typeface="+mn-lt"/>
              </a:rPr>
              <a:t>Franck </a:t>
            </a:r>
            <a:r>
              <a:rPr lang="fr-FR" sz="2400" cap="all" dirty="0">
                <a:latin typeface="+mn-lt"/>
              </a:rPr>
              <a:t>Neveu</a:t>
            </a:r>
            <a:r>
              <a:rPr lang="fr-FR" sz="2400" dirty="0">
                <a:latin typeface="+mn-lt"/>
              </a:rPr>
              <a:t> </a:t>
            </a:r>
            <a:br>
              <a:rPr lang="fr-FR" sz="2400" dirty="0">
                <a:latin typeface="+mn-lt"/>
              </a:rPr>
            </a:br>
            <a:r>
              <a:rPr lang="fr-FR" sz="2400" dirty="0">
                <a:latin typeface="+mn-lt"/>
              </a:rPr>
              <a:t>Professeur de Linguistique à l’UFR de Langue française</a:t>
            </a:r>
            <a:br>
              <a:rPr lang="fr-FR" sz="2400" dirty="0">
                <a:latin typeface="+mn-lt"/>
              </a:rPr>
            </a:br>
            <a:r>
              <a:rPr lang="fr-FR" sz="2400" dirty="0">
                <a:latin typeface="+mn-lt"/>
              </a:rPr>
              <a:t>Responsable du Master</a:t>
            </a:r>
            <a:endParaRPr lang="fr-FR" dirty="0">
              <a:latin typeface="+mn-lt"/>
            </a:endParaRPr>
          </a:p>
        </p:txBody>
      </p:sp>
      <p:sp>
        <p:nvSpPr>
          <p:cNvPr id="4" name="Espace réservé du pied de page 3"/>
          <p:cNvSpPr>
            <a:spLocks noGrp="1"/>
          </p:cNvSpPr>
          <p:nvPr>
            <p:ph type="ftr" sz="quarter" idx="4294967295"/>
          </p:nvPr>
        </p:nvSpPr>
        <p:spPr>
          <a:xfrm>
            <a:off x="0" y="6600825"/>
            <a:ext cx="2519363" cy="107950"/>
          </a:xfrm>
        </p:spPr>
        <p:txBody>
          <a:bodyPr/>
          <a:lstStyle/>
          <a:p>
            <a:r>
              <a:rPr lang="fr-FR"/>
              <a:t>Titre de la présentation</a:t>
            </a:r>
            <a:endParaRPr lang="fr-FR" dirty="0"/>
          </a:p>
        </p:txBody>
      </p:sp>
      <p:pic>
        <p:nvPicPr>
          <p:cNvPr id="1027" name="Picture 3" descr="Paris-Sorb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229199"/>
            <a:ext cx="16144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08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B2EA5-6291-404D-9DE0-D415348C7633}"/>
              </a:ext>
            </a:extLst>
          </p:cNvPr>
          <p:cNvSpPr>
            <a:spLocks noGrp="1"/>
          </p:cNvSpPr>
          <p:nvPr>
            <p:ph type="title"/>
          </p:nvPr>
        </p:nvSpPr>
        <p:spPr>
          <a:xfrm>
            <a:off x="1150938" y="989856"/>
            <a:ext cx="7535862" cy="1143000"/>
          </a:xfrm>
        </p:spPr>
        <p:txBody>
          <a:bodyPr>
            <a:normAutofit fontScale="90000"/>
          </a:bodyPr>
          <a:lstStyle/>
          <a:p>
            <a:r>
              <a:rPr lang="fr-FR" dirty="0">
                <a:solidFill>
                  <a:srgbClr val="FFFF00"/>
                </a:solidFill>
              </a:rPr>
              <a:t>Master professionnel</a:t>
            </a:r>
            <a:br>
              <a:rPr lang="fr-FR" dirty="0">
                <a:solidFill>
                  <a:srgbClr val="FFFF00"/>
                </a:solidFill>
              </a:rPr>
            </a:br>
            <a:r>
              <a:rPr lang="fr-FR" sz="3100" dirty="0">
                <a:solidFill>
                  <a:srgbClr val="FFFF00"/>
                </a:solidFill>
              </a:rPr>
              <a:t>Le parcours </a:t>
            </a:r>
            <a:br>
              <a:rPr lang="fr-FR" sz="3100" dirty="0">
                <a:solidFill>
                  <a:srgbClr val="FFFF00"/>
                </a:solidFill>
              </a:rPr>
            </a:br>
            <a:r>
              <a:rPr lang="fr-FR" sz="3100" i="1" dirty="0">
                <a:solidFill>
                  <a:srgbClr val="FFFF00"/>
                </a:solidFill>
              </a:rPr>
              <a:t>Langue française appliquée</a:t>
            </a:r>
          </a:p>
        </p:txBody>
      </p:sp>
      <p:sp>
        <p:nvSpPr>
          <p:cNvPr id="3" name="Espace réservé du pied de page 2">
            <a:extLst>
              <a:ext uri="{FF2B5EF4-FFF2-40B4-BE49-F238E27FC236}">
                <a16:creationId xmlns:a16="http://schemas.microsoft.com/office/drawing/2014/main" id="{30EEB7E0-33D0-476C-A407-BA309430BAA5}"/>
              </a:ext>
            </a:extLst>
          </p:cNvPr>
          <p:cNvSpPr>
            <a:spLocks noGrp="1"/>
          </p:cNvSpPr>
          <p:nvPr>
            <p:ph type="ftr" sz="quarter" idx="11"/>
          </p:nvPr>
        </p:nvSpPr>
        <p:spPr/>
        <p:txBody>
          <a:bodyPr/>
          <a:lstStyle/>
          <a:p>
            <a:r>
              <a:rPr lang="fr-FR"/>
              <a:t>Titre de la présentation</a:t>
            </a:r>
          </a:p>
        </p:txBody>
      </p:sp>
      <p:sp>
        <p:nvSpPr>
          <p:cNvPr id="4" name="Espace réservé du texte 3">
            <a:extLst>
              <a:ext uri="{FF2B5EF4-FFF2-40B4-BE49-F238E27FC236}">
                <a16:creationId xmlns:a16="http://schemas.microsoft.com/office/drawing/2014/main" id="{AAD3AA2F-DDF0-46B5-84DF-FFFC7A9211E2}"/>
              </a:ext>
            </a:extLst>
          </p:cNvPr>
          <p:cNvSpPr>
            <a:spLocks noGrp="1"/>
          </p:cNvSpPr>
          <p:nvPr>
            <p:ph type="body" sz="quarter" idx="12"/>
          </p:nvPr>
        </p:nvSpPr>
        <p:spPr>
          <a:xfrm>
            <a:off x="1125538" y="2278848"/>
            <a:ext cx="7561262" cy="3600202"/>
          </a:xfrm>
        </p:spPr>
        <p:txBody>
          <a:bodyPr>
            <a:noAutofit/>
          </a:bodyPr>
          <a:lstStyle/>
          <a:p>
            <a:pPr marL="342900" indent="-342900">
              <a:buFont typeface="Arial" panose="020B0604020202020204" pitchFamily="34" charset="0"/>
              <a:buChar char="•"/>
            </a:pPr>
            <a:r>
              <a:rPr lang="fr-FR" sz="2400" dirty="0">
                <a:solidFill>
                  <a:schemeClr val="bg1"/>
                </a:solidFill>
                <a:latin typeface="+mn-lt"/>
              </a:rPr>
              <a:t>Prépare à enseigner le Français Langue étrangère en France ou à l’étranger</a:t>
            </a:r>
          </a:p>
          <a:p>
            <a:pPr marL="342900" indent="-342900">
              <a:buFont typeface="Arial" panose="020B0604020202020204" pitchFamily="34" charset="0"/>
              <a:buChar char="•"/>
            </a:pPr>
            <a:r>
              <a:rPr lang="fr-FR" sz="2400" dirty="0">
                <a:solidFill>
                  <a:schemeClr val="bg1"/>
                </a:solidFill>
                <a:latin typeface="+mn-lt"/>
              </a:rPr>
              <a:t>Formation solide en didactique et en linguistique du français</a:t>
            </a:r>
          </a:p>
          <a:p>
            <a:pPr marL="342900" indent="-342900">
              <a:buFont typeface="Arial" panose="020B0604020202020204" pitchFamily="34" charset="0"/>
              <a:buChar char="•"/>
            </a:pPr>
            <a:r>
              <a:rPr lang="fr-FR" sz="2400" dirty="0">
                <a:solidFill>
                  <a:schemeClr val="bg1"/>
                </a:solidFill>
                <a:latin typeface="+mn-lt"/>
              </a:rPr>
              <a:t>Stages</a:t>
            </a:r>
          </a:p>
          <a:p>
            <a:pPr marL="342900" indent="-342900">
              <a:buFont typeface="Arial" panose="020B0604020202020204" pitchFamily="34" charset="0"/>
              <a:buChar char="•"/>
            </a:pPr>
            <a:r>
              <a:rPr lang="fr-FR" sz="2400" dirty="0">
                <a:solidFill>
                  <a:schemeClr val="bg1"/>
                </a:solidFill>
                <a:latin typeface="+mn-lt"/>
              </a:rPr>
              <a:t>2 options en Master 2</a:t>
            </a:r>
          </a:p>
        </p:txBody>
      </p:sp>
      <p:sp>
        <p:nvSpPr>
          <p:cNvPr id="5" name="Espace réservé du texte 4">
            <a:extLst>
              <a:ext uri="{FF2B5EF4-FFF2-40B4-BE49-F238E27FC236}">
                <a16:creationId xmlns:a16="http://schemas.microsoft.com/office/drawing/2014/main" id="{27C760F7-9630-4126-898C-E8D808EA64B4}"/>
              </a:ext>
            </a:extLst>
          </p:cNvPr>
          <p:cNvSpPr>
            <a:spLocks noGrp="1"/>
          </p:cNvSpPr>
          <p:nvPr>
            <p:ph type="body" sz="quarter" idx="15"/>
          </p:nvPr>
        </p:nvSpPr>
        <p:spPr/>
        <p:txBody>
          <a:bodyPr/>
          <a:lstStyle/>
          <a:p>
            <a:endParaRPr lang="fr-FR"/>
          </a:p>
        </p:txBody>
      </p:sp>
      <p:graphicFrame>
        <p:nvGraphicFramePr>
          <p:cNvPr id="6" name="Diagramme 5">
            <a:extLst>
              <a:ext uri="{FF2B5EF4-FFF2-40B4-BE49-F238E27FC236}">
                <a16:creationId xmlns:a16="http://schemas.microsoft.com/office/drawing/2014/main" id="{7C92FFA8-AD9F-4455-9603-3E68D6494B64}"/>
              </a:ext>
            </a:extLst>
          </p:cNvPr>
          <p:cNvGraphicFramePr/>
          <p:nvPr>
            <p:extLst>
              <p:ext uri="{D42A27DB-BD31-4B8C-83A1-F6EECF244321}">
                <p14:modId xmlns:p14="http://schemas.microsoft.com/office/powerpoint/2010/main" val="1877494984"/>
              </p:ext>
            </p:extLst>
          </p:nvPr>
        </p:nvGraphicFramePr>
        <p:xfrm>
          <a:off x="971600" y="4428738"/>
          <a:ext cx="5326858" cy="2996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a:extLst>
              <a:ext uri="{FF2B5EF4-FFF2-40B4-BE49-F238E27FC236}">
                <a16:creationId xmlns:a16="http://schemas.microsoft.com/office/drawing/2014/main" id="{0D48A381-0A61-449B-AE57-41415AF398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6933" y="27584"/>
            <a:ext cx="2176547" cy="1313184"/>
          </a:xfrm>
          <a:prstGeom prst="rect">
            <a:avLst/>
          </a:prstGeom>
        </p:spPr>
      </p:pic>
      <p:sp>
        <p:nvSpPr>
          <p:cNvPr id="9" name="ZoneTexte 8">
            <a:extLst>
              <a:ext uri="{FF2B5EF4-FFF2-40B4-BE49-F238E27FC236}">
                <a16:creationId xmlns:a16="http://schemas.microsoft.com/office/drawing/2014/main" id="{094D8180-EBCB-486A-B161-9F1A161F27AA}"/>
              </a:ext>
            </a:extLst>
          </p:cNvPr>
          <p:cNvSpPr txBox="1"/>
          <p:nvPr/>
        </p:nvSpPr>
        <p:spPr>
          <a:xfrm>
            <a:off x="6156176" y="5373216"/>
            <a:ext cx="2810046" cy="1107996"/>
          </a:xfrm>
          <a:prstGeom prst="rect">
            <a:avLst/>
          </a:prstGeom>
          <a:noFill/>
        </p:spPr>
        <p:txBody>
          <a:bodyPr wrap="square" lIns="36000" tIns="0" rIns="36000" bIns="0" rtlCol="0">
            <a:spAutoFit/>
          </a:bodyPr>
          <a:lstStyle/>
          <a:p>
            <a:r>
              <a:rPr lang="fr-FR" sz="2400" dirty="0">
                <a:solidFill>
                  <a:schemeClr val="bg1"/>
                </a:solidFill>
              </a:rPr>
              <a:t>Composante:</a:t>
            </a:r>
          </a:p>
          <a:p>
            <a:r>
              <a:rPr lang="fr-FR" sz="2400" dirty="0">
                <a:solidFill>
                  <a:schemeClr val="bg1"/>
                </a:solidFill>
              </a:rPr>
              <a:t>UFR de Langue française</a:t>
            </a:r>
          </a:p>
        </p:txBody>
      </p:sp>
    </p:spTree>
    <p:extLst>
      <p:ext uri="{BB962C8B-B14F-4D97-AF65-F5344CB8AC3E}">
        <p14:creationId xmlns:p14="http://schemas.microsoft.com/office/powerpoint/2010/main" val="228459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131840" y="2852936"/>
            <a:ext cx="2808051" cy="1320167"/>
          </a:xfrm>
        </p:spPr>
        <p:txBody>
          <a:bodyPr>
            <a:normAutofit/>
          </a:bodyPr>
          <a:lstStyle/>
          <a:p>
            <a:pPr algn="ctr"/>
            <a:r>
              <a:rPr lang="fr-FR" sz="3600" dirty="0"/>
              <a:t> </a:t>
            </a:r>
            <a:r>
              <a:rPr lang="fr-FR" sz="3600" dirty="0">
                <a:solidFill>
                  <a:srgbClr val="FFFF00"/>
                </a:solidFill>
              </a:rPr>
              <a:t>CONTACTS</a:t>
            </a:r>
          </a:p>
        </p:txBody>
      </p:sp>
      <p:sp>
        <p:nvSpPr>
          <p:cNvPr id="4" name="Espace réservé du pied de page 3"/>
          <p:cNvSpPr>
            <a:spLocks noGrp="1"/>
          </p:cNvSpPr>
          <p:nvPr>
            <p:ph type="ftr" sz="quarter" idx="10"/>
          </p:nvPr>
        </p:nvSpPr>
        <p:spPr/>
        <p:txBody>
          <a:bodyPr/>
          <a:lstStyle/>
          <a:p>
            <a:r>
              <a:rPr lang="fr-FR"/>
              <a:t>Titre de la présentation</a:t>
            </a:r>
            <a:endParaRPr lang="fr-FR" dirty="0"/>
          </a:p>
        </p:txBody>
      </p:sp>
    </p:spTree>
    <p:extLst>
      <p:ext uri="{BB962C8B-B14F-4D97-AF65-F5344CB8AC3E}">
        <p14:creationId xmlns:p14="http://schemas.microsoft.com/office/powerpoint/2010/main" val="244251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Titre de la présentation</a:t>
            </a:r>
          </a:p>
        </p:txBody>
      </p:sp>
      <p:sp>
        <p:nvSpPr>
          <p:cNvPr id="4" name="Espace réservé du texte 3"/>
          <p:cNvSpPr>
            <a:spLocks noGrp="1"/>
          </p:cNvSpPr>
          <p:nvPr>
            <p:ph type="body" sz="quarter" idx="12"/>
          </p:nvPr>
        </p:nvSpPr>
        <p:spPr>
          <a:xfrm>
            <a:off x="1150938" y="908720"/>
            <a:ext cx="7561262" cy="5400005"/>
          </a:xfrm>
        </p:spPr>
        <p:txBody>
          <a:bodyPr/>
          <a:lstStyle/>
          <a:p>
            <a:endParaRPr lang="fr-FR" dirty="0"/>
          </a:p>
          <a:p>
            <a:pPr algn="ctr"/>
            <a:r>
              <a:rPr lang="fr-FR" dirty="0">
                <a:solidFill>
                  <a:srgbClr val="FFFF00"/>
                </a:solidFill>
              </a:rPr>
              <a:t>RESPONSABLE DU MASTER DE SCIENCES DU LANGAGE</a:t>
            </a:r>
          </a:p>
          <a:p>
            <a:pPr algn="ctr"/>
            <a:r>
              <a:rPr lang="fr-FR" dirty="0">
                <a:solidFill>
                  <a:srgbClr val="FFFF00"/>
                </a:solidFill>
              </a:rPr>
              <a:t>UFR de Langue française</a:t>
            </a:r>
          </a:p>
          <a:p>
            <a:endParaRPr lang="fr-FR" dirty="0"/>
          </a:p>
          <a:p>
            <a:r>
              <a:rPr lang="fr-FR" dirty="0">
                <a:solidFill>
                  <a:srgbClr val="FFFF00"/>
                </a:solidFill>
                <a:latin typeface="+mn-lt"/>
              </a:rPr>
              <a:t>Professeur</a:t>
            </a:r>
            <a:r>
              <a:rPr lang="fr-FR" dirty="0">
                <a:solidFill>
                  <a:srgbClr val="FFFF00"/>
                </a:solidFill>
              </a:rPr>
              <a:t> </a:t>
            </a:r>
            <a:r>
              <a:rPr lang="fr-FR" dirty="0">
                <a:solidFill>
                  <a:srgbClr val="FFFF00"/>
                </a:solidFill>
                <a:latin typeface="+mn-lt"/>
              </a:rPr>
              <a:t>Franck </a:t>
            </a:r>
            <a:r>
              <a:rPr lang="fr-FR" cap="all" dirty="0">
                <a:solidFill>
                  <a:srgbClr val="FFFF00"/>
                </a:solidFill>
                <a:latin typeface="+mn-lt"/>
              </a:rPr>
              <a:t>Neveu</a:t>
            </a:r>
            <a:r>
              <a:rPr lang="fr-FR" dirty="0">
                <a:solidFill>
                  <a:srgbClr val="FFFF00"/>
                </a:solidFill>
                <a:latin typeface="+mn-lt"/>
              </a:rPr>
              <a:t> : </a:t>
            </a:r>
            <a:r>
              <a:rPr lang="fr-FR" dirty="0">
                <a:latin typeface="+mn-lt"/>
                <a:hlinkClick r:id="rId2"/>
              </a:rPr>
              <a:t>franck.neveu@sorbonne-universite.fr</a:t>
            </a:r>
            <a:r>
              <a:rPr lang="fr-FR" dirty="0">
                <a:latin typeface="+mn-lt"/>
              </a:rPr>
              <a:t> </a:t>
            </a:r>
          </a:p>
          <a:p>
            <a:endParaRPr lang="fr-FR" dirty="0"/>
          </a:p>
          <a:p>
            <a:pPr algn="ctr"/>
            <a:r>
              <a:rPr lang="fr-FR" dirty="0">
                <a:solidFill>
                  <a:srgbClr val="FFFF00"/>
                </a:solidFill>
              </a:rPr>
              <a:t>Contacts administratifs</a:t>
            </a:r>
          </a:p>
          <a:p>
            <a:endParaRPr lang="fr-FR" dirty="0"/>
          </a:p>
          <a:p>
            <a:pPr algn="ctr"/>
            <a:r>
              <a:rPr lang="fr-FR" dirty="0">
                <a:solidFill>
                  <a:schemeClr val="bg1"/>
                </a:solidFill>
              </a:rPr>
              <a:t>UFR DE LANGUE FRANCAISE</a:t>
            </a:r>
          </a:p>
          <a:p>
            <a:endParaRPr lang="fr-FR" dirty="0"/>
          </a:p>
          <a:p>
            <a:r>
              <a:rPr lang="fr-FR" dirty="0">
                <a:solidFill>
                  <a:srgbClr val="FFFF00"/>
                </a:solidFill>
                <a:latin typeface="+mn-lt"/>
              </a:rPr>
              <a:t>Secrétariat:</a:t>
            </a:r>
            <a:r>
              <a:rPr lang="fr-FR" dirty="0">
                <a:latin typeface="+mn-lt"/>
              </a:rPr>
              <a:t> </a:t>
            </a:r>
            <a:r>
              <a:rPr lang="fr-FR" dirty="0">
                <a:latin typeface="+mn-lt"/>
                <a:hlinkClick r:id="rId3"/>
              </a:rPr>
              <a:t>lettres-languefrancaise-sorbonne@sorbonne-universite.fr</a:t>
            </a:r>
            <a:endParaRPr lang="fr-FR" dirty="0">
              <a:latin typeface="+mn-lt"/>
            </a:endParaRPr>
          </a:p>
          <a:p>
            <a:endParaRPr lang="fr-FR" dirty="0"/>
          </a:p>
          <a:p>
            <a:pPr algn="ctr"/>
            <a:r>
              <a:rPr lang="fr-FR" dirty="0">
                <a:solidFill>
                  <a:schemeClr val="bg1"/>
                </a:solidFill>
              </a:rPr>
              <a:t>UFR DE SOCIOLOGIE ET INFORMATIQUE POUR LES SCIENCES HUMAINES</a:t>
            </a:r>
          </a:p>
          <a:p>
            <a:endParaRPr lang="fr-FR" dirty="0"/>
          </a:p>
          <a:p>
            <a:r>
              <a:rPr lang="fr-FR" dirty="0">
                <a:solidFill>
                  <a:srgbClr val="FFFF00"/>
                </a:solidFill>
                <a:latin typeface="+mn-lt"/>
              </a:rPr>
              <a:t>Secrétariat: </a:t>
            </a:r>
            <a:r>
              <a:rPr lang="fr-FR" dirty="0">
                <a:latin typeface="+mn-lt"/>
                <a:hlinkClick r:id="rId4"/>
              </a:rPr>
              <a:t>shahrazed.lakaf@paris-sorbonne.fr</a:t>
            </a:r>
            <a:r>
              <a:rPr lang="fr-FR" dirty="0">
                <a:latin typeface="+mn-lt"/>
              </a:rPr>
              <a:t> </a:t>
            </a:r>
            <a:endParaRPr lang="fr-FR" dirty="0"/>
          </a:p>
        </p:txBody>
      </p:sp>
    </p:spTree>
    <p:extLst>
      <p:ext uri="{BB962C8B-B14F-4D97-AF65-F5344CB8AC3E}">
        <p14:creationId xmlns:p14="http://schemas.microsoft.com/office/powerpoint/2010/main" val="270999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ctrTitle"/>
          </p:nvPr>
        </p:nvSpPr>
        <p:spPr>
          <a:xfrm>
            <a:off x="1150938" y="1340768"/>
            <a:ext cx="7561262" cy="2340260"/>
          </a:xfrm>
        </p:spPr>
        <p:txBody>
          <a:bodyPr/>
          <a:lstStyle/>
          <a:p>
            <a:pPr algn="ctr"/>
            <a:r>
              <a:rPr lang="fr-FR" sz="2000" dirty="0">
                <a:solidFill>
                  <a:srgbClr val="FFFF00"/>
                </a:solidFill>
                <a:latin typeface="+mn-lt"/>
              </a:rPr>
              <a:t>MENTION SCIENCES DU LANGAGE</a:t>
            </a:r>
            <a:r>
              <a:rPr lang="fr-FR" dirty="0"/>
              <a:t/>
            </a:r>
            <a:br>
              <a:rPr lang="fr-FR" dirty="0"/>
            </a:br>
            <a:r>
              <a:rPr lang="fr-FR" dirty="0"/>
              <a:t/>
            </a:r>
            <a:br>
              <a:rPr lang="fr-FR" dirty="0"/>
            </a:br>
            <a:r>
              <a:rPr lang="fr-FR" dirty="0"/>
              <a:t/>
            </a:r>
            <a:br>
              <a:rPr lang="fr-FR" dirty="0"/>
            </a:br>
            <a:r>
              <a:rPr lang="fr-FR" sz="2400" i="1" dirty="0">
                <a:solidFill>
                  <a:srgbClr val="FFFF00"/>
                </a:solidFill>
              </a:rPr>
              <a:t>Parcours</a:t>
            </a:r>
            <a:br>
              <a:rPr lang="fr-FR" sz="2400" i="1" dirty="0">
                <a:solidFill>
                  <a:srgbClr val="FFFF00"/>
                </a:solidFill>
              </a:rPr>
            </a:br>
            <a:r>
              <a:rPr lang="fr-FR" sz="2400" i="1" dirty="0">
                <a:solidFill>
                  <a:srgbClr val="FFFF00"/>
                </a:solidFill>
              </a:rPr>
              <a:t>Linguistique française et générale</a:t>
            </a:r>
          </a:p>
        </p:txBody>
      </p:sp>
    </p:spTree>
    <p:extLst>
      <p:ext uri="{BB962C8B-B14F-4D97-AF65-F5344CB8AC3E}">
        <p14:creationId xmlns:p14="http://schemas.microsoft.com/office/powerpoint/2010/main" val="23009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9867A-50C7-4EA8-AD53-279C8F9C8542}"/>
              </a:ext>
            </a:extLst>
          </p:cNvPr>
          <p:cNvSpPr>
            <a:spLocks noGrp="1"/>
          </p:cNvSpPr>
          <p:nvPr>
            <p:ph type="title"/>
          </p:nvPr>
        </p:nvSpPr>
        <p:spPr>
          <a:xfrm>
            <a:off x="1150938" y="989856"/>
            <a:ext cx="7535862" cy="1719064"/>
          </a:xfrm>
        </p:spPr>
        <p:txBody>
          <a:bodyPr>
            <a:normAutofit/>
          </a:bodyPr>
          <a:lstStyle/>
          <a:p>
            <a:r>
              <a:rPr lang="fr-FR" dirty="0">
                <a:solidFill>
                  <a:srgbClr val="FFFF00"/>
                </a:solidFill>
              </a:rPr>
              <a:t>Master recherche </a:t>
            </a:r>
            <a:br>
              <a:rPr lang="fr-FR" dirty="0">
                <a:solidFill>
                  <a:srgbClr val="FFFF00"/>
                </a:solidFill>
              </a:rPr>
            </a:br>
            <a:r>
              <a:rPr lang="fr-FR" dirty="0">
                <a:solidFill>
                  <a:srgbClr val="FFFF00"/>
                </a:solidFill>
              </a:rPr>
              <a:t>Linguistique française </a:t>
            </a:r>
            <a:br>
              <a:rPr lang="fr-FR" dirty="0">
                <a:solidFill>
                  <a:srgbClr val="FFFF00"/>
                </a:solidFill>
              </a:rPr>
            </a:br>
            <a:r>
              <a:rPr lang="fr-FR" dirty="0">
                <a:solidFill>
                  <a:srgbClr val="FFFF00"/>
                </a:solidFill>
              </a:rPr>
              <a:t>et générale</a:t>
            </a:r>
          </a:p>
        </p:txBody>
      </p:sp>
      <p:sp>
        <p:nvSpPr>
          <p:cNvPr id="4" name="Espace réservé du texte 3">
            <a:extLst>
              <a:ext uri="{FF2B5EF4-FFF2-40B4-BE49-F238E27FC236}">
                <a16:creationId xmlns:a16="http://schemas.microsoft.com/office/drawing/2014/main" id="{F5C6E1EF-F6E7-4B37-8365-E76ED42F67CF}"/>
              </a:ext>
            </a:extLst>
          </p:cNvPr>
          <p:cNvSpPr>
            <a:spLocks noGrp="1"/>
          </p:cNvSpPr>
          <p:nvPr>
            <p:ph type="body" sz="quarter" idx="12"/>
          </p:nvPr>
        </p:nvSpPr>
        <p:spPr>
          <a:xfrm>
            <a:off x="1150938" y="3140967"/>
            <a:ext cx="7561262" cy="3168353"/>
          </a:xfrm>
        </p:spPr>
        <p:txBody>
          <a:bodyPr>
            <a:normAutofit/>
          </a:bodyPr>
          <a:lstStyle/>
          <a:p>
            <a:pPr marL="342900" indent="-342900">
              <a:buFont typeface="Arial" panose="020B0604020202020204" pitchFamily="34" charset="0"/>
              <a:buChar char="•"/>
            </a:pPr>
            <a:r>
              <a:rPr lang="fr-FR" sz="2400" dirty="0">
                <a:solidFill>
                  <a:schemeClr val="bg1"/>
                </a:solidFill>
                <a:latin typeface="+mn-lt"/>
              </a:rPr>
              <a:t>Développer une capacité réflexive sur les langues :  Description méthodique, conceptualisation et    formalisation</a:t>
            </a:r>
          </a:p>
          <a:p>
            <a:pPr marL="342900" indent="-342900">
              <a:buFont typeface="Arial" panose="020B0604020202020204" pitchFamily="34" charset="0"/>
              <a:buChar char="•"/>
            </a:pPr>
            <a:r>
              <a:rPr lang="fr-FR" sz="2400" dirty="0">
                <a:solidFill>
                  <a:schemeClr val="bg1"/>
                </a:solidFill>
                <a:latin typeface="+mn-lt"/>
              </a:rPr>
              <a:t>Diversité disciplinaire :</a:t>
            </a:r>
          </a:p>
          <a:p>
            <a:pPr marL="540000" indent="-285750">
              <a:buFont typeface="Courier New" panose="02070309020205020404" pitchFamily="49" charset="0"/>
              <a:buChar char="o"/>
            </a:pPr>
            <a:r>
              <a:rPr lang="fr-FR" sz="1600" dirty="0">
                <a:solidFill>
                  <a:schemeClr val="bg1"/>
                </a:solidFill>
                <a:latin typeface="+mn-lt"/>
              </a:rPr>
              <a:t>Linguistique formelle</a:t>
            </a:r>
          </a:p>
          <a:p>
            <a:pPr marL="540000" indent="-285750">
              <a:buFont typeface="Courier New" panose="02070309020205020404" pitchFamily="49" charset="0"/>
              <a:buChar char="o"/>
            </a:pPr>
            <a:r>
              <a:rPr lang="fr-FR" sz="1600" dirty="0">
                <a:solidFill>
                  <a:schemeClr val="bg1"/>
                </a:solidFill>
                <a:latin typeface="+mn-lt"/>
              </a:rPr>
              <a:t>Typologie linguistique</a:t>
            </a:r>
          </a:p>
          <a:p>
            <a:pPr marL="540000" indent="-285750">
              <a:buFont typeface="Courier New" panose="02070309020205020404" pitchFamily="49" charset="0"/>
              <a:buChar char="o"/>
            </a:pPr>
            <a:r>
              <a:rPr lang="fr-FR" sz="1600" dirty="0">
                <a:solidFill>
                  <a:schemeClr val="bg1"/>
                </a:solidFill>
                <a:latin typeface="+mn-lt"/>
              </a:rPr>
              <a:t>Linguistique outillée</a:t>
            </a:r>
          </a:p>
          <a:p>
            <a:pPr marL="342900" indent="-342900">
              <a:buFont typeface="Arial" panose="020B0604020202020204" pitchFamily="34" charset="0"/>
              <a:buChar char="•"/>
            </a:pPr>
            <a:r>
              <a:rPr lang="fr-FR" sz="2400" dirty="0">
                <a:solidFill>
                  <a:schemeClr val="bg1"/>
                </a:solidFill>
                <a:latin typeface="+mn-lt"/>
              </a:rPr>
              <a:t>Composante : UFR de Langue française</a:t>
            </a:r>
          </a:p>
          <a:p>
            <a:endParaRPr lang="fr-FR" dirty="0"/>
          </a:p>
        </p:txBody>
      </p:sp>
      <p:pic>
        <p:nvPicPr>
          <p:cNvPr id="2050" name="Picture 2" descr="Obrillant DamusP1050888 5 (3)">
            <a:extLst>
              <a:ext uri="{FF2B5EF4-FFF2-40B4-BE49-F238E27FC236}">
                <a16:creationId xmlns:a16="http://schemas.microsoft.com/office/drawing/2014/main" id="{8E738E8F-0DC0-4025-873A-02AA7117DE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38658"/>
            <a:ext cx="1459504" cy="1888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8280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47B47-9DAE-144A-8C8C-DFB3B3A270F7}"/>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3FB6015E-DAD7-184C-83CF-F52DCC48981E}"/>
              </a:ext>
            </a:extLst>
          </p:cNvPr>
          <p:cNvSpPr>
            <a:spLocks noGrp="1"/>
          </p:cNvSpPr>
          <p:nvPr>
            <p:ph type="ftr" sz="quarter" idx="11"/>
          </p:nvPr>
        </p:nvSpPr>
        <p:spPr/>
        <p:txBody>
          <a:bodyPr/>
          <a:lstStyle/>
          <a:p>
            <a:r>
              <a:rPr lang="fr-FR"/>
              <a:t>Titre de la présentation</a:t>
            </a:r>
          </a:p>
        </p:txBody>
      </p:sp>
      <p:sp>
        <p:nvSpPr>
          <p:cNvPr id="4" name="Espace réservé du texte 3">
            <a:extLst>
              <a:ext uri="{FF2B5EF4-FFF2-40B4-BE49-F238E27FC236}">
                <a16:creationId xmlns:a16="http://schemas.microsoft.com/office/drawing/2014/main" id="{0F7AA35C-B394-FA41-8800-212F54E5F548}"/>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28B58526-2CD1-BC41-AC0C-AA3690762708}"/>
              </a:ext>
            </a:extLst>
          </p:cNvPr>
          <p:cNvSpPr>
            <a:spLocks noGrp="1"/>
          </p:cNvSpPr>
          <p:nvPr>
            <p:ph type="body" sz="quarter" idx="15"/>
          </p:nvPr>
        </p:nvSpPr>
        <p:spPr/>
        <p:txBody>
          <a:bodyPr/>
          <a:lstStyle/>
          <a:p>
            <a:endParaRPr lang="fr-FR"/>
          </a:p>
        </p:txBody>
      </p:sp>
      <p:pic>
        <p:nvPicPr>
          <p:cNvPr id="7" name="Image 6">
            <a:extLst>
              <a:ext uri="{FF2B5EF4-FFF2-40B4-BE49-F238E27FC236}">
                <a16:creationId xmlns:a16="http://schemas.microsoft.com/office/drawing/2014/main" id="{7238F5FC-BEB2-5B4F-85F4-84558D7E9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834"/>
            <a:ext cx="9144000" cy="6564332"/>
          </a:xfrm>
          <a:prstGeom prst="rect">
            <a:avLst/>
          </a:prstGeom>
        </p:spPr>
      </p:pic>
    </p:spTree>
    <p:extLst>
      <p:ext uri="{BB962C8B-B14F-4D97-AF65-F5344CB8AC3E}">
        <p14:creationId xmlns:p14="http://schemas.microsoft.com/office/powerpoint/2010/main" val="221559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7D4FA-5201-C34D-9A23-FBE42DA62CA6}"/>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4CFAB877-D8CD-484D-BE3E-36724512B334}"/>
              </a:ext>
            </a:extLst>
          </p:cNvPr>
          <p:cNvSpPr>
            <a:spLocks noGrp="1"/>
          </p:cNvSpPr>
          <p:nvPr>
            <p:ph type="ftr" sz="quarter" idx="11"/>
          </p:nvPr>
        </p:nvSpPr>
        <p:spPr/>
        <p:txBody>
          <a:bodyPr/>
          <a:lstStyle/>
          <a:p>
            <a:r>
              <a:rPr lang="fr-FR"/>
              <a:t>Titre de la présentation</a:t>
            </a:r>
          </a:p>
        </p:txBody>
      </p:sp>
      <p:sp>
        <p:nvSpPr>
          <p:cNvPr id="4" name="Espace réservé du texte 3">
            <a:extLst>
              <a:ext uri="{FF2B5EF4-FFF2-40B4-BE49-F238E27FC236}">
                <a16:creationId xmlns:a16="http://schemas.microsoft.com/office/drawing/2014/main" id="{019A55F2-4EDB-8242-9046-2623A3C8BC2C}"/>
              </a:ext>
            </a:extLst>
          </p:cNvPr>
          <p:cNvSpPr>
            <a:spLocks noGrp="1"/>
          </p:cNvSpPr>
          <p:nvPr>
            <p:ph type="body" sz="quarter" idx="12"/>
          </p:nvPr>
        </p:nvSpPr>
        <p:spPr/>
        <p:txBody>
          <a:bodyPr/>
          <a:lstStyle/>
          <a:p>
            <a:endParaRPr lang="fr-FR"/>
          </a:p>
        </p:txBody>
      </p:sp>
      <p:pic>
        <p:nvPicPr>
          <p:cNvPr id="7" name="Image 6">
            <a:extLst>
              <a:ext uri="{FF2B5EF4-FFF2-40B4-BE49-F238E27FC236}">
                <a16:creationId xmlns:a16="http://schemas.microsoft.com/office/drawing/2014/main" id="{712D7CB7-6D81-2345-9705-C89DB09B7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862"/>
            <a:ext cx="9144000" cy="4348276"/>
          </a:xfrm>
          <a:prstGeom prst="rect">
            <a:avLst/>
          </a:prstGeom>
        </p:spPr>
      </p:pic>
    </p:spTree>
    <p:extLst>
      <p:ext uri="{BB962C8B-B14F-4D97-AF65-F5344CB8AC3E}">
        <p14:creationId xmlns:p14="http://schemas.microsoft.com/office/powerpoint/2010/main" val="213044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1B8EE-FB11-634C-A852-E1F1C3E74526}"/>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9BD71485-C4BA-C04E-B084-76EC849E0564}"/>
              </a:ext>
            </a:extLst>
          </p:cNvPr>
          <p:cNvSpPr>
            <a:spLocks noGrp="1"/>
          </p:cNvSpPr>
          <p:nvPr>
            <p:ph type="ftr" sz="quarter" idx="11"/>
          </p:nvPr>
        </p:nvSpPr>
        <p:spPr/>
        <p:txBody>
          <a:bodyPr/>
          <a:lstStyle/>
          <a:p>
            <a:r>
              <a:rPr lang="fr-FR"/>
              <a:t>Titre de la présentation</a:t>
            </a:r>
          </a:p>
        </p:txBody>
      </p:sp>
      <p:sp>
        <p:nvSpPr>
          <p:cNvPr id="4" name="Espace réservé du texte 3">
            <a:extLst>
              <a:ext uri="{FF2B5EF4-FFF2-40B4-BE49-F238E27FC236}">
                <a16:creationId xmlns:a16="http://schemas.microsoft.com/office/drawing/2014/main" id="{824CE1BC-31FB-3947-8A70-E0D13A1C3D23}"/>
              </a:ext>
            </a:extLst>
          </p:cNvPr>
          <p:cNvSpPr>
            <a:spLocks noGrp="1"/>
          </p:cNvSpPr>
          <p:nvPr>
            <p:ph type="body" sz="quarter" idx="12"/>
          </p:nvPr>
        </p:nvSpPr>
        <p:spPr/>
        <p:txBody>
          <a:bodyPr/>
          <a:lstStyle/>
          <a:p>
            <a:endParaRPr lang="fr-FR"/>
          </a:p>
        </p:txBody>
      </p:sp>
      <p:pic>
        <p:nvPicPr>
          <p:cNvPr id="7" name="Image 6">
            <a:extLst>
              <a:ext uri="{FF2B5EF4-FFF2-40B4-BE49-F238E27FC236}">
                <a16:creationId xmlns:a16="http://schemas.microsoft.com/office/drawing/2014/main" id="{7C2B54E6-4C57-6347-BC43-35A026783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609"/>
            <a:ext cx="9144000" cy="5574781"/>
          </a:xfrm>
          <a:prstGeom prst="rect">
            <a:avLst/>
          </a:prstGeom>
        </p:spPr>
      </p:pic>
    </p:spTree>
    <p:extLst>
      <p:ext uri="{BB962C8B-B14F-4D97-AF65-F5344CB8AC3E}">
        <p14:creationId xmlns:p14="http://schemas.microsoft.com/office/powerpoint/2010/main" val="31699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2C06C-F240-814B-B4EE-19D3BB3C427E}"/>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1F6B6808-EAFF-024F-831C-CC5B7D84FC75}"/>
              </a:ext>
            </a:extLst>
          </p:cNvPr>
          <p:cNvSpPr>
            <a:spLocks noGrp="1"/>
          </p:cNvSpPr>
          <p:nvPr>
            <p:ph type="ftr" sz="quarter" idx="11"/>
          </p:nvPr>
        </p:nvSpPr>
        <p:spPr/>
        <p:txBody>
          <a:bodyPr/>
          <a:lstStyle/>
          <a:p>
            <a:r>
              <a:rPr lang="fr-FR"/>
              <a:t>Titre de la présentation</a:t>
            </a:r>
          </a:p>
        </p:txBody>
      </p:sp>
      <p:sp>
        <p:nvSpPr>
          <p:cNvPr id="4" name="Espace réservé du texte 3">
            <a:extLst>
              <a:ext uri="{FF2B5EF4-FFF2-40B4-BE49-F238E27FC236}">
                <a16:creationId xmlns:a16="http://schemas.microsoft.com/office/drawing/2014/main" id="{5D0832E1-1CE6-EC4B-AC4C-F146901A3E4A}"/>
              </a:ext>
            </a:extLst>
          </p:cNvPr>
          <p:cNvSpPr>
            <a:spLocks noGrp="1"/>
          </p:cNvSpPr>
          <p:nvPr>
            <p:ph type="body" sz="quarter" idx="12"/>
          </p:nvPr>
        </p:nvSpPr>
        <p:spPr/>
        <p:txBody>
          <a:bodyPr/>
          <a:lstStyle/>
          <a:p>
            <a:endParaRPr lang="fr-FR"/>
          </a:p>
        </p:txBody>
      </p:sp>
      <p:pic>
        <p:nvPicPr>
          <p:cNvPr id="7" name="Image 6">
            <a:extLst>
              <a:ext uri="{FF2B5EF4-FFF2-40B4-BE49-F238E27FC236}">
                <a16:creationId xmlns:a16="http://schemas.microsoft.com/office/drawing/2014/main" id="{19DA10AB-A51F-5141-8B42-7CF792C4E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3355"/>
            <a:ext cx="9144000" cy="5091289"/>
          </a:xfrm>
          <a:prstGeom prst="rect">
            <a:avLst/>
          </a:prstGeom>
        </p:spPr>
      </p:pic>
    </p:spTree>
    <p:extLst>
      <p:ext uri="{BB962C8B-B14F-4D97-AF65-F5344CB8AC3E}">
        <p14:creationId xmlns:p14="http://schemas.microsoft.com/office/powerpoint/2010/main" val="30278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1 – Méthodologie et épistémologie en linguistique</a:t>
            </a: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lvl="3" indent="0">
              <a:buNone/>
            </a:pPr>
            <a:endParaRPr lang="fr-BE" sz="1600" dirty="0">
              <a:solidFill>
                <a:schemeClr val="bg1"/>
              </a:solidFill>
            </a:endParaRPr>
          </a:p>
          <a:p>
            <a:pPr marL="285750" indent="-285750">
              <a:buFont typeface="Arial" panose="020B0604020202020204" pitchFamily="34" charset="0"/>
              <a:buChar char="•"/>
            </a:pPr>
            <a:r>
              <a:rPr lang="fr-BE" sz="1700" dirty="0">
                <a:solidFill>
                  <a:srgbClr val="FFFF00"/>
                </a:solidFill>
                <a:latin typeface="+mn-lt"/>
              </a:rPr>
              <a:t>Linguistique théorique et appliquée : domaine français </a:t>
            </a:r>
          </a:p>
          <a:p>
            <a:pPr marL="285750" indent="-285750">
              <a:buFont typeface="Arial" panose="020B0604020202020204" pitchFamily="34" charset="0"/>
              <a:buChar char="•"/>
            </a:pPr>
            <a:endParaRPr lang="fr-BE" sz="1700" dirty="0">
              <a:solidFill>
                <a:srgbClr val="FFFF00"/>
              </a:solidFill>
              <a:latin typeface="+mn-lt"/>
            </a:endParaRPr>
          </a:p>
          <a:p>
            <a:pPr marL="285750" indent="-285750">
              <a:buFont typeface="Arial" panose="020B0604020202020204" pitchFamily="34" charset="0"/>
              <a:buChar char="•"/>
            </a:pPr>
            <a:r>
              <a:rPr lang="fr-BE" sz="1700" dirty="0">
                <a:solidFill>
                  <a:srgbClr val="FFFF00"/>
                </a:solidFill>
                <a:latin typeface="+mn-lt"/>
              </a:rPr>
              <a:t>Terminologie linguistique </a:t>
            </a:r>
          </a:p>
          <a:p>
            <a:pPr marL="285750" indent="-285750">
              <a:buFont typeface="Arial" panose="020B0604020202020204" pitchFamily="34" charset="0"/>
              <a:buChar char="•"/>
            </a:pPr>
            <a:endParaRPr lang="fr-BE" sz="1700" dirty="0">
              <a:solidFill>
                <a:srgbClr val="FFFF00"/>
              </a:solidFill>
              <a:latin typeface="+mn-lt"/>
            </a:endParaRPr>
          </a:p>
          <a:p>
            <a:pPr marL="285750" indent="-285750">
              <a:buFont typeface="Arial" panose="020B0604020202020204" pitchFamily="34" charset="0"/>
              <a:buChar char="•"/>
            </a:pPr>
            <a:r>
              <a:rPr lang="fr-BE" sz="1700" dirty="0">
                <a:solidFill>
                  <a:srgbClr val="FFFF00"/>
                </a:solidFill>
                <a:latin typeface="+mn-lt"/>
              </a:rPr>
              <a:t>Conférences de méthodologie en linguistique (S1 &amp; S3 uniquement)</a:t>
            </a:r>
            <a:endParaRPr lang="fr-BE" sz="1700" b="1" dirty="0">
              <a:solidFill>
                <a:srgbClr val="FFFF00"/>
              </a:solidFill>
              <a:latin typeface="+mn-lt"/>
            </a:endParaRPr>
          </a:p>
        </p:txBody>
      </p:sp>
    </p:spTree>
    <p:extLst>
      <p:ext uri="{BB962C8B-B14F-4D97-AF65-F5344CB8AC3E}">
        <p14:creationId xmlns:p14="http://schemas.microsoft.com/office/powerpoint/2010/main" val="305868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680"/>
            <a:ext cx="7535862" cy="936104"/>
          </a:xfrm>
        </p:spPr>
        <p:txBody>
          <a:bodyPr/>
          <a:lstStyle/>
          <a:p>
            <a:pPr algn="ctr"/>
            <a:r>
              <a:rPr lang="fr-FR" dirty="0">
                <a:solidFill>
                  <a:srgbClr val="FFFF00"/>
                </a:solidFill>
              </a:rPr>
              <a:t>Informations générales</a:t>
            </a:r>
          </a:p>
        </p:txBody>
      </p:sp>
      <p:sp>
        <p:nvSpPr>
          <p:cNvPr id="4" name="Espace réservé du texte 3"/>
          <p:cNvSpPr>
            <a:spLocks noGrp="1"/>
          </p:cNvSpPr>
          <p:nvPr>
            <p:ph type="body" sz="quarter" idx="12"/>
          </p:nvPr>
        </p:nvSpPr>
        <p:spPr>
          <a:xfrm>
            <a:off x="1156446" y="1739153"/>
            <a:ext cx="7520431" cy="4065913"/>
          </a:xfrm>
        </p:spPr>
        <p:txBody>
          <a:bodyPr>
            <a:normAutofit/>
          </a:bodyPr>
          <a:lstStyle/>
          <a:p>
            <a:endParaRPr lang="fr-FR" dirty="0"/>
          </a:p>
          <a:p>
            <a:endParaRPr lang="fr-FR" dirty="0"/>
          </a:p>
          <a:p>
            <a:pPr algn="just"/>
            <a:r>
              <a:rPr lang="fr-FR" dirty="0">
                <a:solidFill>
                  <a:srgbClr val="FFFF00"/>
                </a:solidFill>
              </a:rPr>
              <a:t>Chemin à suivre sur le site Internet de l’université pour accéder aux informations et aux documents du master</a:t>
            </a:r>
          </a:p>
          <a:p>
            <a:pPr algn="just"/>
            <a:endParaRPr lang="fr-FR" dirty="0">
              <a:solidFill>
                <a:srgbClr val="FFFF00"/>
              </a:solidFill>
            </a:endParaRPr>
          </a:p>
          <a:p>
            <a:pPr marL="342900" indent="-342900">
              <a:buClr>
                <a:schemeClr val="bg1"/>
              </a:buClr>
              <a:buFont typeface="+mj-lt"/>
              <a:buAutoNum type="arabicPeriod"/>
            </a:pPr>
            <a:r>
              <a:rPr lang="fr-FR" sz="1400" dirty="0">
                <a:hlinkClick r:id="rId2"/>
              </a:rPr>
              <a:t>https://lettres.sorbonne-universite.fr</a:t>
            </a:r>
            <a:endParaRPr lang="fr-FR" sz="1400" dirty="0"/>
          </a:p>
          <a:p>
            <a:pPr marL="342900" indent="-342900">
              <a:buClr>
                <a:schemeClr val="bg1"/>
              </a:buClr>
              <a:buFont typeface="+mj-lt"/>
              <a:buAutoNum type="arabicPeriod"/>
            </a:pPr>
            <a:r>
              <a:rPr lang="fr-FR" sz="1400" dirty="0">
                <a:hlinkClick r:id="rId3"/>
              </a:rPr>
              <a:t>https://lettres.sorbonne-universite.fr/faculte-des-lettres/ufr</a:t>
            </a:r>
            <a:endParaRPr lang="fr-FR" sz="1400" dirty="0"/>
          </a:p>
          <a:p>
            <a:pPr marL="342900" indent="-342900">
              <a:buClr>
                <a:schemeClr val="bg1"/>
              </a:buClr>
              <a:buFont typeface="+mj-lt"/>
              <a:buAutoNum type="arabicPeriod"/>
            </a:pPr>
            <a:r>
              <a:rPr lang="fr-FR" sz="1400" dirty="0">
                <a:hlinkClick r:id="rId4"/>
              </a:rPr>
              <a:t>https://lettres.sorbonne-universite.fr/faculte-des-lettres/ufr/lettres</a:t>
            </a:r>
            <a:endParaRPr lang="fr-FR" sz="1400" dirty="0"/>
          </a:p>
          <a:p>
            <a:pPr marL="342900" indent="-342900">
              <a:buClr>
                <a:schemeClr val="bg1"/>
              </a:buClr>
              <a:buFont typeface="+mj-lt"/>
              <a:buAutoNum type="arabicPeriod"/>
            </a:pPr>
            <a:r>
              <a:rPr lang="fr-FR" sz="1400" dirty="0">
                <a:hlinkClick r:id="rId5"/>
              </a:rPr>
              <a:t>https://lettres.sorbonne-universite.fr/faculte-des-lettres/ufr/lettres/langue-francaise</a:t>
            </a:r>
            <a:endParaRPr lang="fr-FR" sz="1400" dirty="0"/>
          </a:p>
          <a:p>
            <a:pPr marL="342900" indent="-342900">
              <a:buClr>
                <a:schemeClr val="bg1"/>
              </a:buClr>
              <a:buFont typeface="+mj-lt"/>
              <a:buAutoNum type="arabicPeriod"/>
            </a:pPr>
            <a:r>
              <a:rPr lang="fr-FR" sz="1400" dirty="0">
                <a:hlinkClick r:id="rId6"/>
              </a:rPr>
              <a:t>https://lettres.sorbonne-universite.fr/faculte-des-lettres/ufr/lettres/langue-francaise/brochures-et-documents</a:t>
            </a:r>
            <a:endParaRPr lang="fr-FR" sz="1400" dirty="0"/>
          </a:p>
          <a:p>
            <a:endParaRPr lang="fr-FR" dirty="0"/>
          </a:p>
        </p:txBody>
      </p:sp>
    </p:spTree>
    <p:extLst>
      <p:ext uri="{BB962C8B-B14F-4D97-AF65-F5344CB8AC3E}">
        <p14:creationId xmlns:p14="http://schemas.microsoft.com/office/powerpoint/2010/main" val="818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1 – Méthodologie et épistémologie en linguistique</a:t>
            </a: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lvl="3" indent="0">
              <a:buNone/>
            </a:pPr>
            <a:endParaRPr lang="fr-BE" sz="1400" dirty="0"/>
          </a:p>
          <a:p>
            <a:pPr marL="285750" indent="-285750">
              <a:buFont typeface="Arial" panose="020B0604020202020204" pitchFamily="34" charset="0"/>
              <a:buChar char="•"/>
            </a:pPr>
            <a:r>
              <a:rPr lang="fr-BE" sz="1700" dirty="0">
                <a:solidFill>
                  <a:srgbClr val="FFFF00"/>
                </a:solidFill>
                <a:latin typeface="+mn-lt"/>
              </a:rPr>
              <a:t>Linguistique théorique et appliquée : domaine français </a:t>
            </a:r>
          </a:p>
          <a:p>
            <a:pPr marL="285750" indent="-285750">
              <a:buFont typeface="Arial" panose="020B0604020202020204" pitchFamily="34" charset="0"/>
              <a:buChar char="•"/>
            </a:pPr>
            <a:endParaRPr lang="fr-BE" sz="2000" dirty="0">
              <a:solidFill>
                <a:schemeClr val="bg1"/>
              </a:solidFill>
            </a:endParaRPr>
          </a:p>
          <a:p>
            <a:pPr marL="285750" lvl="1" indent="-285750">
              <a:buFont typeface="Arial" panose="020B0604020202020204" pitchFamily="34" charset="0"/>
              <a:buChar char="•"/>
            </a:pPr>
            <a:r>
              <a:rPr lang="fr-BE" sz="1600" b="0" dirty="0">
                <a:solidFill>
                  <a:schemeClr val="bg1"/>
                </a:solidFill>
              </a:rPr>
              <a:t>2 heures / semaine	</a:t>
            </a:r>
          </a:p>
          <a:p>
            <a:pPr marL="789750" lvl="3" indent="-285750">
              <a:buFont typeface="Arial" panose="020B0604020202020204" pitchFamily="34" charset="0"/>
              <a:buChar char="•"/>
            </a:pPr>
            <a:endParaRPr lang="fr-BE" sz="1600" dirty="0">
              <a:solidFill>
                <a:schemeClr val="bg1"/>
              </a:solidFill>
            </a:endParaRPr>
          </a:p>
          <a:p>
            <a:pPr marL="789750" lvl="3" indent="-285750">
              <a:buFont typeface="Arial" panose="020B0604020202020204" pitchFamily="34" charset="0"/>
              <a:buChar char="•"/>
            </a:pPr>
            <a:r>
              <a:rPr lang="fr-BE" sz="1600" dirty="0">
                <a:solidFill>
                  <a:schemeClr val="bg1"/>
                </a:solidFill>
              </a:rPr>
              <a:t>S1 : L’arbitraire linguistique (M. </a:t>
            </a:r>
            <a:r>
              <a:rPr lang="fr-BE" sz="1600" dirty="0" err="1">
                <a:solidFill>
                  <a:schemeClr val="bg1"/>
                </a:solidFill>
              </a:rPr>
              <a:t>Fasciolo</a:t>
            </a:r>
            <a:r>
              <a:rPr lang="fr-BE" sz="1600" dirty="0">
                <a:solidFill>
                  <a:schemeClr val="bg1"/>
                </a:solidFill>
              </a:rPr>
              <a:t>)</a:t>
            </a:r>
          </a:p>
          <a:p>
            <a:pPr marL="789750" lvl="3" indent="-285750">
              <a:buFont typeface="Arial" panose="020B0604020202020204" pitchFamily="34" charset="0"/>
              <a:buChar char="•"/>
            </a:pPr>
            <a:r>
              <a:rPr lang="fr-BE" sz="1600" dirty="0">
                <a:solidFill>
                  <a:schemeClr val="bg1"/>
                </a:solidFill>
              </a:rPr>
              <a:t>S2 : Les relations de discours (M. </a:t>
            </a:r>
            <a:r>
              <a:rPr lang="fr-BE" sz="1600" dirty="0" err="1">
                <a:solidFill>
                  <a:schemeClr val="bg1"/>
                </a:solidFill>
              </a:rPr>
              <a:t>Fasciolo</a:t>
            </a:r>
            <a:r>
              <a:rPr lang="fr-BE" sz="1600" dirty="0">
                <a:solidFill>
                  <a:schemeClr val="bg1"/>
                </a:solidFill>
              </a:rPr>
              <a:t>)</a:t>
            </a:r>
          </a:p>
          <a:p>
            <a:pPr marL="789750" lvl="3" indent="-285750">
              <a:buFont typeface="Arial" panose="020B0604020202020204" pitchFamily="34" charset="0"/>
              <a:buChar char="•"/>
            </a:pPr>
            <a:r>
              <a:rPr lang="fr-BE" sz="1600" dirty="0">
                <a:solidFill>
                  <a:schemeClr val="bg1"/>
                </a:solidFill>
              </a:rPr>
              <a:t>S3 : Linguistique de corpus (M. X) </a:t>
            </a:r>
          </a:p>
          <a:p>
            <a:pPr marL="789750" lvl="3" indent="-285750">
              <a:buFont typeface="Arial" panose="020B0604020202020204" pitchFamily="34" charset="0"/>
              <a:buChar char="•"/>
            </a:pPr>
            <a:r>
              <a:rPr lang="fr-BE" sz="1600" dirty="0">
                <a:solidFill>
                  <a:schemeClr val="bg1"/>
                </a:solidFill>
              </a:rPr>
              <a:t>S4 : La référence nominale (M. Duval)</a:t>
            </a:r>
          </a:p>
        </p:txBody>
      </p:sp>
    </p:spTree>
    <p:extLst>
      <p:ext uri="{BB962C8B-B14F-4D97-AF65-F5344CB8AC3E}">
        <p14:creationId xmlns:p14="http://schemas.microsoft.com/office/powerpoint/2010/main" val="367065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1 – Méthodologie et épistémologie en linguistique</a:t>
            </a: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lvl="3" indent="0">
              <a:buNone/>
            </a:pPr>
            <a:endParaRPr lang="fr-BE" sz="1400" dirty="0"/>
          </a:p>
          <a:p>
            <a:pPr marL="285750" indent="-285750">
              <a:buFont typeface="Arial" panose="020B0604020202020204" pitchFamily="34" charset="0"/>
              <a:buChar char="•"/>
            </a:pPr>
            <a:r>
              <a:rPr lang="fr-BE" sz="1700" dirty="0">
                <a:solidFill>
                  <a:schemeClr val="bg1"/>
                </a:solidFill>
                <a:latin typeface="+mn-lt"/>
              </a:rPr>
              <a:t>Linguistique théorique et appliquée : domaine français </a:t>
            </a:r>
          </a:p>
          <a:p>
            <a:pPr marL="285750" indent="-285750">
              <a:buFont typeface="Arial" panose="020B0604020202020204" pitchFamily="34" charset="0"/>
              <a:buChar char="•"/>
            </a:pPr>
            <a:endParaRPr lang="fr-BE" sz="1700" dirty="0">
              <a:solidFill>
                <a:schemeClr val="bg1"/>
              </a:solidFill>
            </a:endParaRPr>
          </a:p>
          <a:p>
            <a:pPr marL="285750" indent="-285750">
              <a:buFont typeface="Arial" panose="020B0604020202020204" pitchFamily="34" charset="0"/>
              <a:buChar char="•"/>
            </a:pPr>
            <a:r>
              <a:rPr lang="fr-BE" sz="1700" dirty="0">
                <a:solidFill>
                  <a:srgbClr val="FFFF00"/>
                </a:solidFill>
                <a:latin typeface="+mn-lt"/>
              </a:rPr>
              <a:t>Terminologie linguistique (F. Neveu)</a:t>
            </a:r>
          </a:p>
          <a:p>
            <a:pPr marL="285750" indent="-285750">
              <a:buFont typeface="Arial" panose="020B0604020202020204" pitchFamily="34" charset="0"/>
              <a:buChar char="•"/>
            </a:pPr>
            <a:endParaRPr lang="fr-BE" sz="2000" dirty="0">
              <a:solidFill>
                <a:schemeClr val="bg1"/>
              </a:solidFill>
            </a:endParaRPr>
          </a:p>
          <a:p>
            <a:pPr marL="285750" lvl="1" indent="-285750">
              <a:buFont typeface="Arial" panose="020B0604020202020204" pitchFamily="34" charset="0"/>
              <a:buChar char="•"/>
            </a:pPr>
            <a:r>
              <a:rPr lang="fr-FR" sz="1600" b="0" dirty="0">
                <a:solidFill>
                  <a:schemeClr val="bg1"/>
                </a:solidFill>
              </a:rPr>
              <a:t>1h</a:t>
            </a:r>
            <a:r>
              <a:rPr lang="fr-BE" sz="1600" b="0" dirty="0">
                <a:solidFill>
                  <a:schemeClr val="bg1"/>
                </a:solidFill>
              </a:rPr>
              <a:t> / </a:t>
            </a:r>
            <a:r>
              <a:rPr lang="fr-FR" sz="1600" b="0" dirty="0">
                <a:solidFill>
                  <a:schemeClr val="bg1"/>
                </a:solidFill>
              </a:rPr>
              <a:t>par semaine</a:t>
            </a:r>
          </a:p>
          <a:p>
            <a:pPr marL="789750" lvl="3" indent="-285750">
              <a:buFont typeface="Arial" panose="020B0604020202020204" pitchFamily="34" charset="0"/>
              <a:buChar char="•"/>
            </a:pPr>
            <a:endParaRPr lang="fr-FR" sz="1600" b="0" dirty="0">
              <a:solidFill>
                <a:schemeClr val="bg1"/>
              </a:solidFill>
            </a:endParaRPr>
          </a:p>
          <a:p>
            <a:pPr marL="789750" lvl="3" indent="-285750">
              <a:buFont typeface="Arial" panose="020B0604020202020204" pitchFamily="34" charset="0"/>
              <a:buChar char="•"/>
            </a:pPr>
            <a:r>
              <a:rPr lang="fr-FR" sz="1600" b="0" dirty="0">
                <a:solidFill>
                  <a:schemeClr val="bg1"/>
                </a:solidFill>
              </a:rPr>
              <a:t>Introduction générale à la terminologie linguistique et au fonctionnement du discours linguistique. Présentation des problématiques. </a:t>
            </a:r>
            <a:endParaRPr lang="fr-BE" sz="1600" b="0" dirty="0">
              <a:solidFill>
                <a:schemeClr val="bg1"/>
              </a:solidFill>
            </a:endParaRPr>
          </a:p>
          <a:p>
            <a:pPr marL="789750" lvl="3" indent="-285750">
              <a:buFont typeface="Arial" panose="020B0604020202020204" pitchFamily="34" charset="0"/>
              <a:buChar char="•"/>
            </a:pPr>
            <a:r>
              <a:rPr lang="fr-FR" sz="1600" b="0" dirty="0">
                <a:solidFill>
                  <a:schemeClr val="bg1"/>
                </a:solidFill>
              </a:rPr>
              <a:t>Présentation de la conception normative et du fonctionnement de la terminologie linguistique.</a:t>
            </a:r>
            <a:endParaRPr lang="fr-BE" sz="1400" b="1" dirty="0">
              <a:solidFill>
                <a:schemeClr val="bg1"/>
              </a:solidFill>
            </a:endParaRPr>
          </a:p>
        </p:txBody>
      </p:sp>
    </p:spTree>
    <p:extLst>
      <p:ext uri="{BB962C8B-B14F-4D97-AF65-F5344CB8AC3E}">
        <p14:creationId xmlns:p14="http://schemas.microsoft.com/office/powerpoint/2010/main" val="19473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1 – Méthodologie et épistémologie en linguistique</a:t>
            </a: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lvl="3" indent="0">
              <a:buNone/>
            </a:pPr>
            <a:endParaRPr lang="fr-BE" sz="1400" dirty="0"/>
          </a:p>
          <a:p>
            <a:pPr marL="285750" indent="-285750">
              <a:buFont typeface="Arial" panose="020B0604020202020204" pitchFamily="34" charset="0"/>
              <a:buChar char="•"/>
            </a:pPr>
            <a:r>
              <a:rPr lang="fr-BE" sz="1700" dirty="0">
                <a:solidFill>
                  <a:schemeClr val="bg1"/>
                </a:solidFill>
                <a:latin typeface="+mn-lt"/>
              </a:rPr>
              <a:t>Linguistique théorique et appliquée : domaine français </a:t>
            </a:r>
          </a:p>
          <a:p>
            <a:pPr marL="285750" indent="-285750">
              <a:buFont typeface="Arial" panose="020B0604020202020204" pitchFamily="34" charset="0"/>
              <a:buChar char="•"/>
            </a:pPr>
            <a:endParaRPr lang="fr-BE" sz="1700" dirty="0">
              <a:solidFill>
                <a:schemeClr val="bg1"/>
              </a:solidFill>
              <a:latin typeface="+mn-lt"/>
            </a:endParaRPr>
          </a:p>
          <a:p>
            <a:pPr marL="285750" indent="-285750">
              <a:buFont typeface="Arial" panose="020B0604020202020204" pitchFamily="34" charset="0"/>
              <a:buChar char="•"/>
            </a:pPr>
            <a:r>
              <a:rPr lang="fr-BE" sz="1700" dirty="0">
                <a:solidFill>
                  <a:schemeClr val="bg1"/>
                </a:solidFill>
                <a:latin typeface="+mn-lt"/>
              </a:rPr>
              <a:t>Terminologie linguistique </a:t>
            </a:r>
          </a:p>
          <a:p>
            <a:pPr marL="285750" indent="-285750">
              <a:buFont typeface="Arial" panose="020B0604020202020204" pitchFamily="34" charset="0"/>
              <a:buChar char="•"/>
            </a:pPr>
            <a:endParaRPr lang="fr-BE" sz="1700" dirty="0">
              <a:solidFill>
                <a:srgbClr val="FFFF00"/>
              </a:solidFill>
              <a:latin typeface="+mn-lt"/>
            </a:endParaRPr>
          </a:p>
          <a:p>
            <a:pPr marL="285750" indent="-285750">
              <a:buFont typeface="Arial" panose="020B0604020202020204" pitchFamily="34" charset="0"/>
              <a:buChar char="•"/>
            </a:pPr>
            <a:r>
              <a:rPr lang="fr-BE" sz="1700" dirty="0">
                <a:solidFill>
                  <a:srgbClr val="FFFF00"/>
                </a:solidFill>
                <a:latin typeface="+mn-lt"/>
              </a:rPr>
              <a:t>Conférences de méthodologie en linguistique (S1 &amp; S3 uniquement)</a:t>
            </a:r>
          </a:p>
          <a:p>
            <a:pPr marL="285750" indent="-285750">
              <a:buFont typeface="Arial" panose="020B0604020202020204" pitchFamily="34" charset="0"/>
              <a:buChar char="•"/>
            </a:pPr>
            <a:endParaRPr lang="fr-FR" dirty="0">
              <a:solidFill>
                <a:schemeClr val="bg1"/>
              </a:solidFill>
            </a:endParaRPr>
          </a:p>
          <a:p>
            <a:pPr marL="285750" lvl="1" indent="-285750">
              <a:buFont typeface="Arial" panose="020B0604020202020204" pitchFamily="34" charset="0"/>
              <a:buChar char="•"/>
            </a:pPr>
            <a:r>
              <a:rPr lang="fr-FR" sz="1600" b="0" dirty="0">
                <a:solidFill>
                  <a:schemeClr val="bg1"/>
                </a:solidFill>
              </a:rPr>
              <a:t>6 conférences sont prévues </a:t>
            </a:r>
            <a:r>
              <a:rPr lang="fr-FR" sz="1600" b="0" dirty="0">
                <a:solidFill>
                  <a:schemeClr val="bg1"/>
                </a:solidFill>
              </a:rPr>
              <a:t>(</a:t>
            </a:r>
            <a:r>
              <a:rPr lang="fr-FR" sz="1600" b="0" dirty="0" smtClean="0">
                <a:solidFill>
                  <a:schemeClr val="bg1"/>
                </a:solidFill>
              </a:rPr>
              <a:t>une </a:t>
            </a:r>
            <a:r>
              <a:rPr lang="fr-FR" sz="1600" b="0" dirty="0">
                <a:solidFill>
                  <a:schemeClr val="bg1"/>
                </a:solidFill>
              </a:rPr>
              <a:t>semaine sur </a:t>
            </a:r>
            <a:r>
              <a:rPr lang="fr-FR" sz="1600" b="0" dirty="0" smtClean="0">
                <a:solidFill>
                  <a:schemeClr val="bg1"/>
                </a:solidFill>
              </a:rPr>
              <a:t>deux)</a:t>
            </a:r>
          </a:p>
          <a:p>
            <a:pPr marL="789750" lvl="3" indent="-285750">
              <a:buFont typeface="Arial" panose="020B0604020202020204" pitchFamily="34" charset="0"/>
              <a:buChar char="•"/>
            </a:pPr>
            <a:endParaRPr lang="fr-FR" sz="1600" dirty="0">
              <a:solidFill>
                <a:schemeClr val="bg1"/>
              </a:solidFill>
            </a:endParaRPr>
          </a:p>
          <a:p>
            <a:pPr marL="789750" lvl="3" indent="-285750">
              <a:buFont typeface="Arial" panose="020B0604020202020204" pitchFamily="34" charset="0"/>
              <a:buChar char="•"/>
            </a:pPr>
            <a:r>
              <a:rPr lang="fr-FR" sz="1600" dirty="0">
                <a:solidFill>
                  <a:schemeClr val="bg1"/>
                </a:solidFill>
              </a:rPr>
              <a:t>Le programme sera donné à la rentrée</a:t>
            </a:r>
            <a:endParaRPr lang="fr-BE" sz="1600" b="0" dirty="0">
              <a:solidFill>
                <a:schemeClr val="bg1"/>
              </a:solidFill>
            </a:endParaRPr>
          </a:p>
          <a:p>
            <a:pPr marL="789750" lvl="3" indent="-285750">
              <a:buFont typeface="Arial" panose="020B0604020202020204" pitchFamily="34" charset="0"/>
              <a:buChar char="•"/>
            </a:pPr>
            <a:endParaRPr lang="fr-FR" sz="1600" b="0" dirty="0">
              <a:solidFill>
                <a:schemeClr val="bg1"/>
              </a:solidFill>
            </a:endParaRPr>
          </a:p>
          <a:p>
            <a:pPr marL="789750" lvl="3" indent="-285750">
              <a:buFont typeface="Arial" panose="020B0604020202020204" pitchFamily="34" charset="0"/>
              <a:buChar char="•"/>
            </a:pPr>
            <a:r>
              <a:rPr lang="fr-FR" sz="1600" dirty="0">
                <a:solidFill>
                  <a:schemeClr val="bg1"/>
                </a:solidFill>
              </a:rPr>
              <a:t>Les </a:t>
            </a:r>
            <a:r>
              <a:rPr lang="fr-FR" sz="1600" dirty="0" smtClean="0">
                <a:solidFill>
                  <a:schemeClr val="bg1"/>
                </a:solidFill>
              </a:rPr>
              <a:t>conférences, assurées par des conférenciers invités, auront </a:t>
            </a:r>
            <a:r>
              <a:rPr lang="fr-FR" sz="1600" dirty="0">
                <a:solidFill>
                  <a:schemeClr val="bg1"/>
                </a:solidFill>
              </a:rPr>
              <a:t>pour but de vous transmettre des compétences méthodologiques essentielles dans votre travail de linguistes</a:t>
            </a:r>
            <a:endParaRPr lang="fr-BE" sz="1600" b="1" dirty="0">
              <a:solidFill>
                <a:schemeClr val="bg1"/>
              </a:solidFill>
            </a:endParaRPr>
          </a:p>
        </p:txBody>
      </p:sp>
    </p:spTree>
    <p:extLst>
      <p:ext uri="{BB962C8B-B14F-4D97-AF65-F5344CB8AC3E}">
        <p14:creationId xmlns:p14="http://schemas.microsoft.com/office/powerpoint/2010/main" val="126410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2 – </a:t>
            </a:r>
            <a:r>
              <a:rPr lang="fr-BE" sz="3600" dirty="0">
                <a:solidFill>
                  <a:srgbClr val="FFFF00"/>
                </a:solidFill>
                <a:latin typeface="+mn-lt"/>
              </a:rPr>
              <a:t>Linguistique générale et théorique</a:t>
            </a:r>
            <a:endParaRPr lang="fr-BE" dirty="0">
              <a:solidFill>
                <a:srgbClr val="FFFF00"/>
              </a:solidFill>
              <a:latin typeface="+mn-lt"/>
            </a:endParaRP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lvl="3" indent="0">
              <a:buNone/>
            </a:pPr>
            <a:endParaRPr lang="fr-BE" sz="1600" dirty="0"/>
          </a:p>
          <a:p>
            <a:pPr marL="285750" indent="-285750">
              <a:buFont typeface="Arial" panose="020B0604020202020204" pitchFamily="34" charset="0"/>
              <a:buChar char="•"/>
            </a:pPr>
            <a:r>
              <a:rPr lang="fr-BE" sz="1700" dirty="0">
                <a:solidFill>
                  <a:srgbClr val="FFFF00"/>
                </a:solidFill>
                <a:latin typeface="+mn-lt"/>
              </a:rPr>
              <a:t>Morphosyntaxe générale </a:t>
            </a:r>
          </a:p>
          <a:p>
            <a:pPr marL="285750" indent="-285750">
              <a:buFont typeface="Arial" panose="020B0604020202020204" pitchFamily="34" charset="0"/>
              <a:buChar char="•"/>
            </a:pPr>
            <a:endParaRPr lang="fr-BE" sz="1700" dirty="0">
              <a:solidFill>
                <a:srgbClr val="FFFF00"/>
              </a:solidFill>
              <a:latin typeface="+mn-lt"/>
            </a:endParaRPr>
          </a:p>
          <a:p>
            <a:pPr marL="285750" indent="-285750">
              <a:buFont typeface="Arial" panose="020B0604020202020204" pitchFamily="34" charset="0"/>
              <a:buChar char="•"/>
            </a:pPr>
            <a:r>
              <a:rPr lang="fr-BE" sz="1700" dirty="0">
                <a:solidFill>
                  <a:srgbClr val="FFFF00"/>
                </a:solidFill>
                <a:latin typeface="+mn-lt"/>
              </a:rPr>
              <a:t>Linguistique cognitive </a:t>
            </a:r>
          </a:p>
          <a:p>
            <a:pPr marL="285750" indent="-285750">
              <a:buFont typeface="Arial" panose="020B0604020202020204" pitchFamily="34" charset="0"/>
              <a:buChar char="•"/>
            </a:pPr>
            <a:endParaRPr lang="fr-BE" sz="1700" dirty="0"/>
          </a:p>
        </p:txBody>
      </p:sp>
    </p:spTree>
    <p:extLst>
      <p:ext uri="{BB962C8B-B14F-4D97-AF65-F5344CB8AC3E}">
        <p14:creationId xmlns:p14="http://schemas.microsoft.com/office/powerpoint/2010/main" val="307603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2 – </a:t>
            </a:r>
            <a:r>
              <a:rPr lang="fr-BE" sz="3600" dirty="0">
                <a:solidFill>
                  <a:srgbClr val="FFFF00"/>
                </a:solidFill>
                <a:latin typeface="+mn-lt"/>
              </a:rPr>
              <a:t>Linguistique générale et théorique</a:t>
            </a:r>
            <a:endParaRPr lang="fr-BE" dirty="0">
              <a:solidFill>
                <a:srgbClr val="FFFF00"/>
              </a:solidFill>
              <a:latin typeface="+mn-lt"/>
            </a:endParaRP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lvl="3" indent="0">
              <a:buNone/>
            </a:pPr>
            <a:endParaRPr lang="fr-BE" sz="1600" dirty="0"/>
          </a:p>
          <a:p>
            <a:pPr marL="285750" indent="-285750">
              <a:buFont typeface="Arial" panose="020B0604020202020204" pitchFamily="34" charset="0"/>
              <a:buChar char="•"/>
            </a:pPr>
            <a:r>
              <a:rPr lang="fr-BE" sz="1700" dirty="0">
                <a:solidFill>
                  <a:srgbClr val="FFFF00"/>
                </a:solidFill>
                <a:latin typeface="+mn-lt"/>
              </a:rPr>
              <a:t>Morphosyntaxe générale </a:t>
            </a:r>
          </a:p>
          <a:p>
            <a:pPr marL="285750" indent="-285750">
              <a:buFont typeface="Arial" panose="020B0604020202020204" pitchFamily="34" charset="0"/>
              <a:buChar char="•"/>
            </a:pPr>
            <a:endParaRPr lang="fr-BE" sz="1700" dirty="0">
              <a:solidFill>
                <a:schemeClr val="bg1"/>
              </a:solidFill>
            </a:endParaRPr>
          </a:p>
          <a:p>
            <a:pPr marL="285750" lvl="1" indent="-285750">
              <a:buFont typeface="Arial" panose="020B0604020202020204" pitchFamily="34" charset="0"/>
              <a:buChar char="•"/>
            </a:pPr>
            <a:r>
              <a:rPr lang="fr-BE" sz="1600" b="0" dirty="0">
                <a:solidFill>
                  <a:schemeClr val="bg1"/>
                </a:solidFill>
              </a:rPr>
              <a:t>1 heure / semaine	</a:t>
            </a:r>
          </a:p>
          <a:p>
            <a:pPr marL="789750" lvl="3" indent="-285750">
              <a:buFont typeface="Arial" panose="020B0604020202020204" pitchFamily="34" charset="0"/>
              <a:buChar char="•"/>
            </a:pPr>
            <a:endParaRPr lang="fr-BE" sz="1600" dirty="0">
              <a:solidFill>
                <a:schemeClr val="bg1"/>
              </a:solidFill>
            </a:endParaRPr>
          </a:p>
          <a:p>
            <a:pPr marL="789750" lvl="3" indent="-285750">
              <a:buFont typeface="Arial" panose="020B0604020202020204" pitchFamily="34" charset="0"/>
              <a:buChar char="•"/>
            </a:pPr>
            <a:r>
              <a:rPr lang="fr-BE" sz="1600" dirty="0">
                <a:solidFill>
                  <a:schemeClr val="bg1"/>
                </a:solidFill>
              </a:rPr>
              <a:t>S1, S2 : Sonia </a:t>
            </a:r>
            <a:r>
              <a:rPr lang="fr-BE" sz="1600" dirty="0" err="1">
                <a:solidFill>
                  <a:schemeClr val="bg1"/>
                </a:solidFill>
              </a:rPr>
              <a:t>Cristofaro</a:t>
            </a:r>
            <a:endParaRPr lang="fr-BE" sz="1600" dirty="0">
              <a:solidFill>
                <a:schemeClr val="bg1"/>
              </a:solidFill>
            </a:endParaRPr>
          </a:p>
          <a:p>
            <a:pPr marL="789750" lvl="3" indent="-285750">
              <a:buFont typeface="Arial" panose="020B0604020202020204" pitchFamily="34" charset="0"/>
              <a:buChar char="•"/>
            </a:pPr>
            <a:r>
              <a:rPr lang="fr-BE" sz="1600" dirty="0">
                <a:solidFill>
                  <a:schemeClr val="bg1"/>
                </a:solidFill>
              </a:rPr>
              <a:t>S3, S4 : Morphosyntaxe du syntagme nominal (F. Guérin)</a:t>
            </a:r>
          </a:p>
          <a:p>
            <a:pPr marL="285750" indent="-285750">
              <a:buFont typeface="Arial" panose="020B0604020202020204" pitchFamily="34" charset="0"/>
              <a:buChar char="•"/>
            </a:pPr>
            <a:endParaRPr lang="fr-BE" sz="1700" dirty="0">
              <a:solidFill>
                <a:schemeClr val="bg1"/>
              </a:solidFill>
            </a:endParaRPr>
          </a:p>
        </p:txBody>
      </p:sp>
    </p:spTree>
    <p:extLst>
      <p:ext uri="{BB962C8B-B14F-4D97-AF65-F5344CB8AC3E}">
        <p14:creationId xmlns:p14="http://schemas.microsoft.com/office/powerpoint/2010/main" val="14718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2 – </a:t>
            </a:r>
            <a:r>
              <a:rPr lang="fr-BE" sz="3600" dirty="0">
                <a:solidFill>
                  <a:srgbClr val="FFFF00"/>
                </a:solidFill>
                <a:latin typeface="+mn-lt"/>
              </a:rPr>
              <a:t>Linguistique générale et théorique</a:t>
            </a:r>
            <a:endParaRPr lang="fr-BE" dirty="0">
              <a:solidFill>
                <a:srgbClr val="FFFF00"/>
              </a:solidFill>
              <a:latin typeface="+mn-lt"/>
            </a:endParaRP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lvl="3" indent="0">
              <a:buNone/>
            </a:pPr>
            <a:endParaRPr lang="fr-BE" sz="1600" dirty="0"/>
          </a:p>
          <a:p>
            <a:pPr marL="285750" indent="-285750">
              <a:buFont typeface="Arial" panose="020B0604020202020204" pitchFamily="34" charset="0"/>
              <a:buChar char="•"/>
            </a:pPr>
            <a:r>
              <a:rPr lang="fr-BE" sz="1700" dirty="0">
                <a:solidFill>
                  <a:schemeClr val="bg1"/>
                </a:solidFill>
                <a:latin typeface="+mn-lt"/>
              </a:rPr>
              <a:t>Morphosyntaxe générale </a:t>
            </a:r>
          </a:p>
          <a:p>
            <a:pPr marL="285750" indent="-285750">
              <a:buFont typeface="Arial" panose="020B0604020202020204" pitchFamily="34" charset="0"/>
              <a:buChar char="•"/>
            </a:pPr>
            <a:endParaRPr lang="fr-BE" sz="1700" dirty="0">
              <a:solidFill>
                <a:srgbClr val="FFFF00"/>
              </a:solidFill>
              <a:latin typeface="+mn-lt"/>
            </a:endParaRPr>
          </a:p>
          <a:p>
            <a:pPr marL="285750" indent="-285750">
              <a:buFont typeface="Arial" panose="020B0604020202020204" pitchFamily="34" charset="0"/>
              <a:buChar char="•"/>
            </a:pPr>
            <a:r>
              <a:rPr lang="fr-BE" sz="1700" dirty="0">
                <a:solidFill>
                  <a:srgbClr val="FFFF00"/>
                </a:solidFill>
                <a:latin typeface="+mn-lt"/>
              </a:rPr>
              <a:t>Linguistique cognitive </a:t>
            </a:r>
          </a:p>
          <a:p>
            <a:pPr marL="285750" indent="-285750">
              <a:buFont typeface="Arial" panose="020B0604020202020204" pitchFamily="34" charset="0"/>
              <a:buChar char="•"/>
            </a:pPr>
            <a:endParaRPr lang="fr-BE" sz="1700" dirty="0">
              <a:solidFill>
                <a:schemeClr val="bg1"/>
              </a:solidFill>
            </a:endParaRPr>
          </a:p>
          <a:p>
            <a:pPr marL="285750" indent="-285750">
              <a:buFont typeface="Arial" panose="020B0604020202020204" pitchFamily="34" charset="0"/>
              <a:buChar char="•"/>
            </a:pPr>
            <a:endParaRPr lang="fr-BE" sz="1700" dirty="0">
              <a:solidFill>
                <a:schemeClr val="bg1"/>
              </a:solidFill>
            </a:endParaRPr>
          </a:p>
          <a:p>
            <a:pPr marL="285750" lvl="1" indent="-285750">
              <a:buFont typeface="Arial" panose="020B0604020202020204" pitchFamily="34" charset="0"/>
              <a:buChar char="•"/>
            </a:pPr>
            <a:r>
              <a:rPr lang="fr-BE" sz="1600" b="0" dirty="0">
                <a:solidFill>
                  <a:schemeClr val="bg1"/>
                </a:solidFill>
              </a:rPr>
              <a:t>1 heure / semaine	</a:t>
            </a:r>
          </a:p>
          <a:p>
            <a:pPr marL="789750" lvl="3" indent="-285750">
              <a:buFont typeface="Arial" panose="020B0604020202020204" pitchFamily="34" charset="0"/>
              <a:buChar char="•"/>
            </a:pPr>
            <a:endParaRPr lang="fr-BE" sz="1600" dirty="0">
              <a:solidFill>
                <a:schemeClr val="bg1"/>
              </a:solidFill>
            </a:endParaRPr>
          </a:p>
          <a:p>
            <a:pPr marL="789750" lvl="3" indent="-285750">
              <a:buFont typeface="Arial" panose="020B0604020202020204" pitchFamily="34" charset="0"/>
              <a:buChar char="•"/>
            </a:pPr>
            <a:r>
              <a:rPr lang="fr-BE" sz="1600" dirty="0">
                <a:solidFill>
                  <a:schemeClr val="bg1"/>
                </a:solidFill>
              </a:rPr>
              <a:t>S1 &amp; S2 : Contraintes cognitives sur les structures </a:t>
            </a:r>
            <a:r>
              <a:rPr lang="fr-BE" sz="1600" dirty="0" err="1">
                <a:solidFill>
                  <a:schemeClr val="bg1"/>
                </a:solidFill>
              </a:rPr>
              <a:t>ling</a:t>
            </a:r>
            <a:r>
              <a:rPr lang="fr-BE" sz="1600" dirty="0">
                <a:solidFill>
                  <a:schemeClr val="bg1"/>
                </a:solidFill>
              </a:rPr>
              <a:t>. (Ph. </a:t>
            </a:r>
            <a:r>
              <a:rPr lang="fr-BE" sz="1600" dirty="0" err="1">
                <a:solidFill>
                  <a:schemeClr val="bg1"/>
                </a:solidFill>
              </a:rPr>
              <a:t>Monneret</a:t>
            </a:r>
            <a:r>
              <a:rPr lang="fr-BE" sz="1600" dirty="0">
                <a:solidFill>
                  <a:schemeClr val="bg1"/>
                </a:solidFill>
              </a:rPr>
              <a:t>)</a:t>
            </a:r>
          </a:p>
          <a:p>
            <a:pPr marL="789750" lvl="3" indent="-285750">
              <a:buFont typeface="Arial" panose="020B0604020202020204" pitchFamily="34" charset="0"/>
              <a:buChar char="•"/>
            </a:pPr>
            <a:r>
              <a:rPr lang="fr-BE" sz="1600" dirty="0">
                <a:solidFill>
                  <a:schemeClr val="bg1"/>
                </a:solidFill>
              </a:rPr>
              <a:t>S3 : Les grammaires de construction (A. Gautier)</a:t>
            </a:r>
          </a:p>
          <a:p>
            <a:pPr marL="789750" lvl="3" indent="-285750">
              <a:buFont typeface="Arial" panose="020B0604020202020204" pitchFamily="34" charset="0"/>
              <a:buChar char="•"/>
            </a:pPr>
            <a:r>
              <a:rPr lang="fr-BE" sz="1600" dirty="0">
                <a:solidFill>
                  <a:schemeClr val="bg1"/>
                </a:solidFill>
              </a:rPr>
              <a:t>S4 : Pragmatique cognitive (A. </a:t>
            </a:r>
            <a:r>
              <a:rPr lang="fr-BE" sz="1600" dirty="0" err="1">
                <a:solidFill>
                  <a:schemeClr val="bg1"/>
                </a:solidFill>
              </a:rPr>
              <a:t>Bourmayan</a:t>
            </a:r>
            <a:r>
              <a:rPr lang="fr-BE" sz="1600" dirty="0">
                <a:solidFill>
                  <a:schemeClr val="bg1"/>
                </a:solidFill>
              </a:rPr>
              <a:t>)</a:t>
            </a:r>
          </a:p>
          <a:p>
            <a:pPr marL="285750" indent="-285750">
              <a:buFont typeface="Arial" panose="020B0604020202020204" pitchFamily="34" charset="0"/>
              <a:buChar char="•"/>
            </a:pPr>
            <a:endParaRPr lang="fr-BE" sz="1700" dirty="0"/>
          </a:p>
        </p:txBody>
      </p:sp>
    </p:spTree>
    <p:extLst>
      <p:ext uri="{BB962C8B-B14F-4D97-AF65-F5344CB8AC3E}">
        <p14:creationId xmlns:p14="http://schemas.microsoft.com/office/powerpoint/2010/main" val="30596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solidFill>
                  <a:srgbClr val="FFFF00"/>
                </a:solidFill>
                <a:latin typeface="+mn-lt"/>
              </a:rPr>
              <a:t>UE 3 – Séminaire d’ouverture</a:t>
            </a: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marL="285750" lvl="1" indent="-285750">
              <a:buFont typeface="Arial" panose="020B0604020202020204" pitchFamily="34" charset="0"/>
              <a:buChar char="•"/>
            </a:pPr>
            <a:endParaRPr lang="fr-BE" sz="1600" b="0" dirty="0"/>
          </a:p>
          <a:p>
            <a:pPr marL="285750" lvl="1" indent="-285750">
              <a:buFont typeface="Arial" panose="020B0604020202020204" pitchFamily="34" charset="0"/>
              <a:buChar char="•"/>
            </a:pPr>
            <a:endParaRPr lang="fr-BE" sz="1600" b="0" dirty="0"/>
          </a:p>
          <a:p>
            <a:pPr marL="285750" lvl="1" indent="-285750">
              <a:buFont typeface="Arial" panose="020B0604020202020204" pitchFamily="34" charset="0"/>
              <a:buChar char="•"/>
            </a:pPr>
            <a:r>
              <a:rPr lang="fr-BE" sz="1600" b="0" dirty="0">
                <a:solidFill>
                  <a:schemeClr val="bg1"/>
                </a:solidFill>
              </a:rPr>
              <a:t>2 heures / semaine	</a:t>
            </a:r>
          </a:p>
          <a:p>
            <a:pPr marL="789750" lvl="3" indent="-285750">
              <a:buFont typeface="Arial" panose="020B0604020202020204" pitchFamily="34" charset="0"/>
              <a:buChar char="•"/>
            </a:pPr>
            <a:endParaRPr lang="fr-BE" sz="1600" dirty="0">
              <a:solidFill>
                <a:schemeClr val="bg1"/>
              </a:solidFill>
            </a:endParaRPr>
          </a:p>
          <a:p>
            <a:pPr marL="789750" lvl="3" indent="-285750">
              <a:buFont typeface="Arial" panose="020B0604020202020204" pitchFamily="34" charset="0"/>
              <a:buChar char="•"/>
            </a:pPr>
            <a:r>
              <a:rPr lang="fr-FR" sz="1600" dirty="0">
                <a:solidFill>
                  <a:schemeClr val="bg1"/>
                </a:solidFill>
              </a:rPr>
              <a:t>S1 : Séminaire au choix parmi les séminaires de la mention</a:t>
            </a:r>
          </a:p>
          <a:p>
            <a:pPr marL="789750" lvl="3" indent="-285750">
              <a:buFont typeface="Arial" panose="020B0604020202020204" pitchFamily="34" charset="0"/>
              <a:buChar char="•"/>
            </a:pPr>
            <a:r>
              <a:rPr lang="fr-FR" sz="1600" dirty="0">
                <a:solidFill>
                  <a:schemeClr val="bg1"/>
                </a:solidFill>
              </a:rPr>
              <a:t>S2 : Séminaire au choix parmi les séminaires de la mention</a:t>
            </a:r>
          </a:p>
          <a:p>
            <a:pPr marL="789750" lvl="3" indent="-285750">
              <a:buFont typeface="Arial" panose="020B0604020202020204" pitchFamily="34" charset="0"/>
              <a:buChar char="•"/>
            </a:pPr>
            <a:r>
              <a:rPr lang="fr-FR" sz="1600" dirty="0">
                <a:solidFill>
                  <a:schemeClr val="bg1"/>
                </a:solidFill>
              </a:rPr>
              <a:t>S3 : Séminaire au choix parmi les séminaires de la mention</a:t>
            </a:r>
          </a:p>
          <a:p>
            <a:pPr marL="789750" lvl="3" indent="-285750">
              <a:buFont typeface="Arial" panose="020B0604020202020204" pitchFamily="34" charset="0"/>
              <a:buChar char="•"/>
            </a:pPr>
            <a:r>
              <a:rPr lang="fr-FR" sz="1600" dirty="0">
                <a:solidFill>
                  <a:schemeClr val="bg1"/>
                </a:solidFill>
              </a:rPr>
              <a:t>S4 : Séminaire au choix parmi les séminaires de la mention</a:t>
            </a:r>
            <a:endParaRPr lang="fr-BE" sz="1600" dirty="0">
              <a:solidFill>
                <a:schemeClr val="bg1"/>
              </a:solidFill>
            </a:endParaRPr>
          </a:p>
        </p:txBody>
      </p:sp>
    </p:spTree>
    <p:extLst>
      <p:ext uri="{BB962C8B-B14F-4D97-AF65-F5344CB8AC3E}">
        <p14:creationId xmlns:p14="http://schemas.microsoft.com/office/powerpoint/2010/main" val="98017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solidFill>
                  <a:srgbClr val="FFFF00"/>
                </a:solidFill>
                <a:latin typeface="+mn-lt"/>
              </a:rPr>
              <a:t>UE 4 – Initiation à la recherche</a:t>
            </a: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marL="285750" lvl="1" indent="-285750">
              <a:buFont typeface="Arial" panose="020B0604020202020204" pitchFamily="34" charset="0"/>
              <a:buChar char="•"/>
            </a:pPr>
            <a:endParaRPr lang="fr-BE" sz="1600" b="0" dirty="0"/>
          </a:p>
          <a:p>
            <a:pPr marL="285750" lvl="1" indent="-285750">
              <a:buFont typeface="Arial" panose="020B0604020202020204" pitchFamily="34" charset="0"/>
              <a:buChar char="•"/>
            </a:pPr>
            <a:r>
              <a:rPr lang="fr-BE" sz="1600" b="0" dirty="0">
                <a:solidFill>
                  <a:schemeClr val="bg1"/>
                </a:solidFill>
              </a:rPr>
              <a:t>Au S1 et au S3 : 	</a:t>
            </a:r>
          </a:p>
          <a:p>
            <a:pPr marL="789750" lvl="3" indent="-285750">
              <a:buFont typeface="Arial" panose="020B0604020202020204" pitchFamily="34" charset="0"/>
              <a:buChar char="•"/>
            </a:pPr>
            <a:endParaRPr lang="fr-BE" sz="1600" dirty="0">
              <a:solidFill>
                <a:schemeClr val="bg1"/>
              </a:solidFill>
            </a:endParaRPr>
          </a:p>
          <a:p>
            <a:pPr marL="789750" lvl="3" indent="-285750">
              <a:buFont typeface="Arial" panose="020B0604020202020204" pitchFamily="34" charset="0"/>
              <a:buChar char="•"/>
            </a:pPr>
            <a:r>
              <a:rPr lang="fr-FR" sz="1600" dirty="0">
                <a:solidFill>
                  <a:schemeClr val="bg1"/>
                </a:solidFill>
              </a:rPr>
              <a:t>Présentation et validation du projet de mémoire</a:t>
            </a:r>
          </a:p>
          <a:p>
            <a:pPr marL="789750" lvl="3" indent="-285750">
              <a:buFont typeface="Arial" panose="020B0604020202020204" pitchFamily="34" charset="0"/>
              <a:buChar char="•"/>
            </a:pPr>
            <a:r>
              <a:rPr lang="fr-FR" sz="1600" dirty="0">
                <a:solidFill>
                  <a:schemeClr val="bg1"/>
                </a:solidFill>
              </a:rPr>
              <a:t>Séminaire du directeur de recherche (2h / semaine)</a:t>
            </a:r>
          </a:p>
          <a:p>
            <a:pPr marL="789750" lvl="3" indent="-285750">
              <a:buFont typeface="Arial" panose="020B0604020202020204" pitchFamily="34" charset="0"/>
              <a:buChar char="•"/>
            </a:pPr>
            <a:endParaRPr lang="fr-FR" sz="1600" dirty="0">
              <a:solidFill>
                <a:schemeClr val="bg1"/>
              </a:solidFill>
            </a:endParaRPr>
          </a:p>
          <a:p>
            <a:pPr marL="285750" lvl="2" indent="-285750">
              <a:buFont typeface="Arial" panose="020B0604020202020204" pitchFamily="34" charset="0"/>
              <a:buChar char="•"/>
            </a:pPr>
            <a:r>
              <a:rPr lang="fr-BE" sz="1600" dirty="0">
                <a:solidFill>
                  <a:schemeClr val="bg1"/>
                </a:solidFill>
              </a:rPr>
              <a:t>Au S2 et au S4 :</a:t>
            </a:r>
          </a:p>
          <a:p>
            <a:pPr marL="285750" lvl="2" indent="-285750">
              <a:buFont typeface="Arial" panose="020B0604020202020204" pitchFamily="34" charset="0"/>
              <a:buChar char="•"/>
            </a:pPr>
            <a:endParaRPr lang="fr-BE" sz="1800" dirty="0">
              <a:solidFill>
                <a:schemeClr val="bg1"/>
              </a:solidFill>
            </a:endParaRPr>
          </a:p>
          <a:p>
            <a:pPr marL="789750" lvl="3" indent="-285750">
              <a:buFont typeface="Arial" panose="020B0604020202020204" pitchFamily="34" charset="0"/>
              <a:buChar char="•"/>
            </a:pPr>
            <a:r>
              <a:rPr lang="fr-FR" sz="1600" dirty="0">
                <a:solidFill>
                  <a:schemeClr val="bg1"/>
                </a:solidFill>
              </a:rPr>
              <a:t>Soutenance du mémoire (en fin de semestre)</a:t>
            </a:r>
          </a:p>
          <a:p>
            <a:pPr marL="789750" lvl="3" indent="-285750">
              <a:buFont typeface="Arial" panose="020B0604020202020204" pitchFamily="34" charset="0"/>
              <a:buChar char="•"/>
            </a:pPr>
            <a:r>
              <a:rPr lang="fr-FR" sz="1600" dirty="0">
                <a:solidFill>
                  <a:schemeClr val="bg1"/>
                </a:solidFill>
              </a:rPr>
              <a:t>Séminaire du directeur de recherche (2h / semaine)</a:t>
            </a:r>
          </a:p>
          <a:p>
            <a:pPr marL="789750" lvl="3" indent="-285750">
              <a:buFont typeface="Arial" panose="020B0604020202020204" pitchFamily="34" charset="0"/>
              <a:buChar char="•"/>
            </a:pPr>
            <a:endParaRPr lang="fr-FR" sz="1600" dirty="0"/>
          </a:p>
          <a:p>
            <a:pPr marL="789750" lvl="3" indent="-285750">
              <a:buFont typeface="Arial" panose="020B0604020202020204" pitchFamily="34" charset="0"/>
              <a:buChar char="•"/>
            </a:pPr>
            <a:endParaRPr lang="fr-FR" sz="1600" dirty="0"/>
          </a:p>
          <a:p>
            <a:pPr marL="285750" lvl="2" indent="-285750">
              <a:buFont typeface="Arial" panose="020B0604020202020204" pitchFamily="34" charset="0"/>
              <a:buChar char="•"/>
            </a:pPr>
            <a:endParaRPr lang="fr-FR" sz="1800" dirty="0"/>
          </a:p>
          <a:p>
            <a:pPr lvl="3" indent="0">
              <a:buNone/>
            </a:pPr>
            <a:endParaRPr lang="fr-BE" sz="1400" dirty="0"/>
          </a:p>
        </p:txBody>
      </p:sp>
    </p:spTree>
    <p:extLst>
      <p:ext uri="{BB962C8B-B14F-4D97-AF65-F5344CB8AC3E}">
        <p14:creationId xmlns:p14="http://schemas.microsoft.com/office/powerpoint/2010/main" val="11047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solidFill>
                  <a:srgbClr val="FFFF00"/>
                </a:solidFill>
                <a:latin typeface="+mn-lt"/>
              </a:rPr>
              <a:t>UE 5 – Langues vivantes</a:t>
            </a:r>
          </a:p>
        </p:txBody>
      </p:sp>
      <p:sp>
        <p:nvSpPr>
          <p:cNvPr id="4" name="Espace réservé du texte 3"/>
          <p:cNvSpPr>
            <a:spLocks noGrp="1"/>
          </p:cNvSpPr>
          <p:nvPr>
            <p:ph type="body" sz="quarter" idx="12"/>
          </p:nvPr>
        </p:nvSpPr>
        <p:spPr>
          <a:xfrm>
            <a:off x="1150938" y="2276474"/>
            <a:ext cx="7561262" cy="4392885"/>
          </a:xfrm>
        </p:spPr>
        <p:txBody>
          <a:bodyPr>
            <a:normAutofit/>
          </a:bodyPr>
          <a:lstStyle/>
          <a:p>
            <a:pPr marL="285750" lvl="1" indent="-285750">
              <a:buFont typeface="Arial" panose="020B0604020202020204" pitchFamily="34" charset="0"/>
              <a:buChar char="•"/>
            </a:pPr>
            <a:endParaRPr lang="fr-BE" sz="1600" b="0" dirty="0">
              <a:solidFill>
                <a:schemeClr val="tx2">
                  <a:lumMod val="20000"/>
                  <a:lumOff val="80000"/>
                </a:schemeClr>
              </a:solidFill>
            </a:endParaRPr>
          </a:p>
          <a:p>
            <a:pPr marL="285750" lvl="1" indent="-285750">
              <a:buFont typeface="Arial" panose="020B0604020202020204" pitchFamily="34" charset="0"/>
              <a:buChar char="•"/>
            </a:pPr>
            <a:r>
              <a:rPr lang="fr-BE" sz="1600" b="0" dirty="0">
                <a:solidFill>
                  <a:schemeClr val="bg1"/>
                </a:solidFill>
              </a:rPr>
              <a:t>2 heures / semaine	</a:t>
            </a:r>
          </a:p>
          <a:p>
            <a:pPr marL="789750" lvl="3" indent="-285750">
              <a:buFont typeface="Arial" panose="020B0604020202020204" pitchFamily="34" charset="0"/>
              <a:buChar char="•"/>
            </a:pPr>
            <a:endParaRPr lang="fr-BE" sz="1600" dirty="0">
              <a:solidFill>
                <a:schemeClr val="bg1"/>
              </a:solidFill>
            </a:endParaRPr>
          </a:p>
          <a:p>
            <a:pPr marL="789750" lvl="3" indent="-285750">
              <a:buFont typeface="Arial" panose="020B0604020202020204" pitchFamily="34" charset="0"/>
              <a:buChar char="•"/>
            </a:pPr>
            <a:r>
              <a:rPr lang="fr-FR" sz="1600" dirty="0">
                <a:solidFill>
                  <a:schemeClr val="bg1"/>
                </a:solidFill>
              </a:rPr>
              <a:t>S1 : </a:t>
            </a:r>
            <a:r>
              <a:rPr lang="fr-BE" sz="1600" dirty="0">
                <a:solidFill>
                  <a:schemeClr val="bg1"/>
                </a:solidFill>
              </a:rPr>
              <a:t>Un cours de langue au choix (UFR ou SIAL)</a:t>
            </a:r>
            <a:endParaRPr lang="fr-FR" sz="1600" dirty="0">
              <a:solidFill>
                <a:schemeClr val="bg1"/>
              </a:solidFill>
            </a:endParaRPr>
          </a:p>
          <a:p>
            <a:pPr marL="789750" lvl="3" indent="-285750">
              <a:buFont typeface="Arial" panose="020B0604020202020204" pitchFamily="34" charset="0"/>
              <a:buChar char="•"/>
            </a:pPr>
            <a:r>
              <a:rPr lang="fr-FR" sz="1600" dirty="0">
                <a:solidFill>
                  <a:schemeClr val="bg1"/>
                </a:solidFill>
              </a:rPr>
              <a:t>S2 : </a:t>
            </a:r>
            <a:r>
              <a:rPr lang="fr-BE" sz="1600" dirty="0">
                <a:solidFill>
                  <a:schemeClr val="bg1"/>
                </a:solidFill>
              </a:rPr>
              <a:t>Un cours de langue au choix (UFR ou SIAL)</a:t>
            </a:r>
            <a:endParaRPr lang="fr-FR" sz="1600" dirty="0">
              <a:solidFill>
                <a:schemeClr val="bg1"/>
              </a:solidFill>
            </a:endParaRPr>
          </a:p>
          <a:p>
            <a:pPr marL="789750" lvl="3" indent="-285750">
              <a:buFont typeface="Arial" panose="020B0604020202020204" pitchFamily="34" charset="0"/>
              <a:buChar char="•"/>
            </a:pPr>
            <a:r>
              <a:rPr lang="fr-FR" sz="1600" dirty="0">
                <a:solidFill>
                  <a:schemeClr val="bg1"/>
                </a:solidFill>
              </a:rPr>
              <a:t>S3 : </a:t>
            </a:r>
            <a:r>
              <a:rPr lang="fr-BE" sz="1600" dirty="0">
                <a:solidFill>
                  <a:schemeClr val="bg1"/>
                </a:solidFill>
              </a:rPr>
              <a:t>Un cours de langue au choix (UFR ou SIAL)</a:t>
            </a:r>
            <a:endParaRPr lang="fr-FR" sz="1600" dirty="0">
              <a:solidFill>
                <a:schemeClr val="bg1"/>
              </a:solidFill>
            </a:endParaRPr>
          </a:p>
          <a:p>
            <a:pPr marL="789750" lvl="3" indent="-285750">
              <a:buFont typeface="Arial" panose="020B0604020202020204" pitchFamily="34" charset="0"/>
              <a:buChar char="•"/>
            </a:pPr>
            <a:r>
              <a:rPr lang="fr-FR" sz="1600" dirty="0">
                <a:solidFill>
                  <a:schemeClr val="bg1"/>
                </a:solidFill>
              </a:rPr>
              <a:t>S4 : </a:t>
            </a:r>
            <a:r>
              <a:rPr lang="fr-BE" sz="1600" dirty="0">
                <a:solidFill>
                  <a:schemeClr val="bg1"/>
                </a:solidFill>
              </a:rPr>
              <a:t>Un cours de langue au choix (UFR ou SIAL)</a:t>
            </a:r>
            <a:endParaRPr lang="fr-FR" sz="1600" dirty="0">
              <a:solidFill>
                <a:schemeClr val="bg1"/>
              </a:solidFill>
            </a:endParaRPr>
          </a:p>
          <a:p>
            <a:pPr marL="789750" lvl="3" indent="-285750">
              <a:buFont typeface="Arial" panose="020B0604020202020204" pitchFamily="34" charset="0"/>
              <a:buChar char="•"/>
            </a:pPr>
            <a:endParaRPr lang="fr-BE" sz="1600" dirty="0"/>
          </a:p>
          <a:p>
            <a:pPr lvl="3" indent="0">
              <a:buNone/>
            </a:pPr>
            <a:endParaRPr lang="fr-BE" sz="1400" dirty="0"/>
          </a:p>
        </p:txBody>
      </p:sp>
    </p:spTree>
    <p:extLst>
      <p:ext uri="{BB962C8B-B14F-4D97-AF65-F5344CB8AC3E}">
        <p14:creationId xmlns:p14="http://schemas.microsoft.com/office/powerpoint/2010/main" val="211021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150938" y="908720"/>
            <a:ext cx="7561262" cy="5400005"/>
          </a:xfrm>
        </p:spPr>
        <p:txBody>
          <a:bodyPr>
            <a:normAutofit/>
          </a:bodyPr>
          <a:lstStyle/>
          <a:p>
            <a:endParaRPr lang="fr-FR" sz="2400" dirty="0">
              <a:latin typeface="+mn-lt"/>
            </a:endParaRPr>
          </a:p>
          <a:p>
            <a:pPr algn="ctr"/>
            <a:r>
              <a:rPr lang="fr-FR" dirty="0">
                <a:solidFill>
                  <a:srgbClr val="FFFF00"/>
                </a:solidFill>
              </a:rPr>
              <a:t>RESPONSABLE DU PARCOURS </a:t>
            </a:r>
          </a:p>
          <a:p>
            <a:pPr algn="ctr"/>
            <a:r>
              <a:rPr lang="fr-FR" dirty="0">
                <a:solidFill>
                  <a:srgbClr val="FFFF00"/>
                </a:solidFill>
              </a:rPr>
              <a:t>LINGUISTIQUE </a:t>
            </a:r>
            <a:r>
              <a:rPr lang="fr-FR" cap="all" dirty="0">
                <a:solidFill>
                  <a:srgbClr val="FFFF00"/>
                </a:solidFill>
              </a:rPr>
              <a:t>Française ET Générale</a:t>
            </a:r>
          </a:p>
          <a:p>
            <a:pPr algn="ctr"/>
            <a:endParaRPr lang="fr-FR" cap="all" dirty="0">
              <a:solidFill>
                <a:srgbClr val="FFFF00"/>
              </a:solidFill>
              <a:latin typeface="+mn-lt"/>
            </a:endParaRPr>
          </a:p>
          <a:p>
            <a:r>
              <a:rPr lang="fr-FR" dirty="0">
                <a:solidFill>
                  <a:srgbClr val="FFFF00"/>
                </a:solidFill>
                <a:latin typeface="+mn-lt"/>
              </a:rPr>
              <a:t>Professeur André </a:t>
            </a:r>
            <a:r>
              <a:rPr lang="fr-FR" cap="all" dirty="0">
                <a:solidFill>
                  <a:srgbClr val="FFFF00"/>
                </a:solidFill>
                <a:latin typeface="+mn-lt"/>
              </a:rPr>
              <a:t>Thibault</a:t>
            </a:r>
          </a:p>
          <a:p>
            <a:r>
              <a:rPr lang="fr-FR" dirty="0">
                <a:latin typeface="+mn-lt"/>
                <a:hlinkClick r:id="rId2"/>
              </a:rPr>
              <a:t>andre.thibault@sorbonne-universite.fr</a:t>
            </a:r>
            <a:endParaRPr lang="fr-FR" dirty="0">
              <a:latin typeface="+mn-lt"/>
            </a:endParaRPr>
          </a:p>
          <a:p>
            <a:endParaRPr lang="fr-FR" dirty="0">
              <a:latin typeface="+mn-lt"/>
            </a:endParaRPr>
          </a:p>
          <a:p>
            <a:endParaRPr lang="fr-FR" dirty="0">
              <a:latin typeface="+mn-lt"/>
            </a:endParaRPr>
          </a:p>
          <a:p>
            <a:endParaRPr lang="fr-FR" u="sng" dirty="0">
              <a:solidFill>
                <a:srgbClr val="C00000"/>
              </a:solidFill>
              <a:latin typeface="+mn-lt"/>
            </a:endParaRPr>
          </a:p>
          <a:p>
            <a:pPr algn="ctr"/>
            <a:r>
              <a:rPr lang="fr-FR" b="1" dirty="0">
                <a:solidFill>
                  <a:srgbClr val="FFFF00"/>
                </a:solidFill>
                <a:latin typeface="+mn-lt"/>
              </a:rPr>
              <a:t>Contact administratif</a:t>
            </a:r>
          </a:p>
          <a:p>
            <a:endParaRPr lang="fr-FR" dirty="0">
              <a:latin typeface="+mn-lt"/>
            </a:endParaRPr>
          </a:p>
          <a:p>
            <a:r>
              <a:rPr lang="fr-FR" dirty="0">
                <a:solidFill>
                  <a:srgbClr val="FFFF00"/>
                </a:solidFill>
                <a:latin typeface="+mn-lt"/>
              </a:rPr>
              <a:t>Secrétariat: </a:t>
            </a:r>
            <a:r>
              <a:rPr lang="fr-FR" dirty="0">
                <a:solidFill>
                  <a:schemeClr val="bg1"/>
                </a:solidFill>
                <a:latin typeface="+mn-lt"/>
              </a:rPr>
              <a:t>lettres-languefrancaise-sorbonne</a:t>
            </a:r>
            <a:r>
              <a:rPr lang="fr-FR" dirty="0">
                <a:solidFill>
                  <a:schemeClr val="accent4"/>
                </a:solidFill>
                <a:latin typeface="+mn-lt"/>
                <a:hlinkClick r:id="rId3"/>
              </a:rPr>
              <a:t>@sorbonne-universite.fr</a:t>
            </a:r>
            <a:r>
              <a:rPr lang="fr-FR" dirty="0">
                <a:solidFill>
                  <a:schemeClr val="accent4"/>
                </a:solidFill>
                <a:latin typeface="+mn-lt"/>
              </a:rPr>
              <a:t>.</a:t>
            </a:r>
          </a:p>
          <a:p>
            <a:endParaRPr lang="fr-FR" sz="2400" dirty="0">
              <a:latin typeface="+mn-lt"/>
            </a:endParaRPr>
          </a:p>
        </p:txBody>
      </p:sp>
      <p:sp>
        <p:nvSpPr>
          <p:cNvPr id="6"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165115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395536" y="1052736"/>
            <a:ext cx="8353350" cy="5544616"/>
          </a:xfrm>
        </p:spPr>
        <p:txBody>
          <a:bodyPr>
            <a:normAutofit fontScale="55000" lnSpcReduction="20000"/>
          </a:bodyPr>
          <a:lstStyle/>
          <a:p>
            <a:pPr marL="285750" indent="-285750">
              <a:spcBef>
                <a:spcPts val="600"/>
              </a:spcBef>
              <a:spcAft>
                <a:spcPts val="600"/>
              </a:spcAft>
              <a:buFont typeface="Arial" panose="020B0604020202020204" pitchFamily="34" charset="0"/>
              <a:buChar char="•"/>
            </a:pPr>
            <a:r>
              <a:rPr lang="fr-FR" sz="2900" dirty="0">
                <a:solidFill>
                  <a:schemeClr val="bg1"/>
                </a:solidFill>
                <a:latin typeface="+mn-lt"/>
              </a:rPr>
              <a:t>Année </a:t>
            </a:r>
            <a:r>
              <a:rPr lang="fr-FR" sz="2900" dirty="0" smtClean="0">
                <a:solidFill>
                  <a:schemeClr val="bg1"/>
                </a:solidFill>
                <a:latin typeface="+mn-lt"/>
              </a:rPr>
              <a:t>2024-2025 </a:t>
            </a:r>
            <a:r>
              <a:rPr lang="fr-FR" sz="2900" dirty="0">
                <a:solidFill>
                  <a:schemeClr val="bg1"/>
                </a:solidFill>
                <a:latin typeface="+mn-lt"/>
              </a:rPr>
              <a:t>6</a:t>
            </a:r>
            <a:r>
              <a:rPr lang="fr-FR" sz="2900" baseline="30000" dirty="0" smtClean="0">
                <a:solidFill>
                  <a:schemeClr val="bg1"/>
                </a:solidFill>
                <a:latin typeface="+mn-lt"/>
              </a:rPr>
              <a:t>e</a:t>
            </a:r>
            <a:r>
              <a:rPr lang="fr-FR" sz="2900" dirty="0" smtClean="0">
                <a:solidFill>
                  <a:schemeClr val="bg1"/>
                </a:solidFill>
                <a:latin typeface="+mn-lt"/>
              </a:rPr>
              <a:t> </a:t>
            </a:r>
            <a:r>
              <a:rPr lang="fr-FR" sz="2900" dirty="0">
                <a:solidFill>
                  <a:schemeClr val="bg1"/>
                </a:solidFill>
                <a:latin typeface="+mn-lt"/>
              </a:rPr>
              <a:t>année de la mise en place de la nouvelle offre de formation</a:t>
            </a:r>
          </a:p>
          <a:p>
            <a:pPr marL="285750" indent="-285750" algn="just">
              <a:lnSpc>
                <a:spcPct val="120000"/>
              </a:lnSpc>
              <a:spcBef>
                <a:spcPts val="600"/>
              </a:spcBef>
              <a:spcAft>
                <a:spcPts val="600"/>
              </a:spcAft>
              <a:buFont typeface="Arial" panose="020B0604020202020204" pitchFamily="34" charset="0"/>
              <a:buChar char="•"/>
            </a:pPr>
            <a:r>
              <a:rPr lang="fr-FR" sz="2900" dirty="0">
                <a:solidFill>
                  <a:schemeClr val="bg1"/>
                </a:solidFill>
                <a:latin typeface="+mn-lt"/>
              </a:rPr>
              <a:t>Cours magistral de terminologie linguistique (au 1</a:t>
            </a:r>
            <a:r>
              <a:rPr lang="fr-FR" sz="2900" baseline="30000" dirty="0">
                <a:solidFill>
                  <a:schemeClr val="bg1"/>
                </a:solidFill>
                <a:latin typeface="+mn-lt"/>
              </a:rPr>
              <a:t>er</a:t>
            </a:r>
            <a:r>
              <a:rPr lang="fr-FR" sz="2900" dirty="0">
                <a:solidFill>
                  <a:schemeClr val="bg1"/>
                </a:solidFill>
                <a:latin typeface="+mn-lt"/>
              </a:rPr>
              <a:t> semestre mutualisation M1 et M2, et mutualisation des parcours)</a:t>
            </a:r>
          </a:p>
          <a:p>
            <a:pPr marL="285750" indent="-285750">
              <a:lnSpc>
                <a:spcPct val="120000"/>
              </a:lnSpc>
              <a:spcBef>
                <a:spcPts val="600"/>
              </a:spcBef>
              <a:spcAft>
                <a:spcPts val="600"/>
              </a:spcAft>
              <a:buFont typeface="Arial" panose="020B0604020202020204" pitchFamily="34" charset="0"/>
              <a:buChar char="•"/>
            </a:pPr>
            <a:r>
              <a:rPr lang="fr-FR" sz="2900" dirty="0">
                <a:solidFill>
                  <a:schemeClr val="bg1"/>
                </a:solidFill>
                <a:latin typeface="+mn-lt"/>
              </a:rPr>
              <a:t>Crédits alloués à la préparation du mémoire en semestres 1 et 3 pour le parcours LFG Objectifs de cette nouvelle disposition</a:t>
            </a:r>
          </a:p>
          <a:p>
            <a:pPr marL="789750" lvl="3" indent="-285750">
              <a:lnSpc>
                <a:spcPct val="120000"/>
              </a:lnSpc>
              <a:spcBef>
                <a:spcPts val="600"/>
              </a:spcBef>
              <a:spcAft>
                <a:spcPts val="600"/>
              </a:spcAft>
              <a:buFont typeface="Arial" panose="020B0604020202020204" pitchFamily="34" charset="0"/>
              <a:buChar char="•"/>
            </a:pPr>
            <a:r>
              <a:rPr lang="fr-FR" sz="2500" dirty="0">
                <a:solidFill>
                  <a:schemeClr val="bg1"/>
                </a:solidFill>
              </a:rPr>
              <a:t>Entrer dans le travail de recherche dès le mois de septembre</a:t>
            </a:r>
          </a:p>
          <a:p>
            <a:pPr marL="789750" lvl="3" indent="-285750">
              <a:lnSpc>
                <a:spcPct val="120000"/>
              </a:lnSpc>
              <a:spcBef>
                <a:spcPts val="600"/>
              </a:spcBef>
              <a:spcAft>
                <a:spcPts val="600"/>
              </a:spcAft>
              <a:buFont typeface="Arial" panose="020B0604020202020204" pitchFamily="34" charset="0"/>
              <a:buChar char="•"/>
            </a:pPr>
            <a:r>
              <a:rPr lang="fr-FR" sz="2500" dirty="0">
                <a:solidFill>
                  <a:schemeClr val="bg1"/>
                </a:solidFill>
              </a:rPr>
              <a:t>Être en mesure de proposer à son directeur ou à sa directrice en décembre un plan détaillé du mémoire, une problématique rédigée de 10 pages, ainsi qu’une bibliographie détaillée</a:t>
            </a:r>
          </a:p>
          <a:p>
            <a:pPr marL="789750" lvl="3" indent="-285750">
              <a:lnSpc>
                <a:spcPct val="120000"/>
              </a:lnSpc>
              <a:spcBef>
                <a:spcPts val="600"/>
              </a:spcBef>
              <a:spcAft>
                <a:spcPts val="600"/>
              </a:spcAft>
              <a:buFont typeface="Arial" panose="020B0604020202020204" pitchFamily="34" charset="0"/>
              <a:buChar char="•"/>
            </a:pPr>
            <a:r>
              <a:rPr lang="fr-FR" sz="2500" dirty="0">
                <a:solidFill>
                  <a:schemeClr val="bg1"/>
                </a:solidFill>
              </a:rPr>
              <a:t>Chaque responsable indiquera à ses étudiants ce qu’il attend pour la validation de ce travail au premier semestre</a:t>
            </a:r>
          </a:p>
          <a:p>
            <a:pPr marL="285750" indent="-285750">
              <a:spcBef>
                <a:spcPts val="600"/>
              </a:spcBef>
              <a:spcAft>
                <a:spcPts val="600"/>
              </a:spcAft>
              <a:buFont typeface="Arial" panose="020B0604020202020204" pitchFamily="34" charset="0"/>
              <a:buChar char="•"/>
            </a:pPr>
            <a:r>
              <a:rPr lang="fr-FR" sz="2900" dirty="0">
                <a:solidFill>
                  <a:schemeClr val="bg1"/>
                </a:solidFill>
                <a:latin typeface="+mn-lt"/>
              </a:rPr>
              <a:t>Entrée en Master </a:t>
            </a:r>
          </a:p>
          <a:p>
            <a:pPr marL="789750" lvl="3" indent="-285750">
              <a:spcAft>
                <a:spcPts val="600"/>
              </a:spcAft>
              <a:buFont typeface="Arial" panose="020B0604020202020204" pitchFamily="34" charset="0"/>
              <a:buChar char="•"/>
            </a:pPr>
            <a:r>
              <a:rPr lang="fr-FR" sz="2500" dirty="0">
                <a:solidFill>
                  <a:schemeClr val="bg1"/>
                </a:solidFill>
              </a:rPr>
              <a:t>Organisation des études très différente de celle de la licence</a:t>
            </a:r>
          </a:p>
          <a:p>
            <a:pPr marL="789750" lvl="3" indent="-285750">
              <a:spcAft>
                <a:spcPts val="600"/>
              </a:spcAft>
              <a:buFont typeface="Arial" panose="020B0604020202020204" pitchFamily="34" charset="0"/>
              <a:buChar char="•"/>
            </a:pPr>
            <a:r>
              <a:rPr lang="fr-FR" sz="2500" dirty="0">
                <a:solidFill>
                  <a:schemeClr val="bg1"/>
                </a:solidFill>
              </a:rPr>
              <a:t>Autonomie de l’étudiant</a:t>
            </a:r>
          </a:p>
          <a:p>
            <a:pPr marL="789750" lvl="3" indent="-285750">
              <a:spcAft>
                <a:spcPts val="600"/>
              </a:spcAft>
              <a:buFont typeface="Arial" panose="020B0604020202020204" pitchFamily="34" charset="0"/>
              <a:buChar char="•"/>
            </a:pPr>
            <a:r>
              <a:rPr lang="fr-FR" sz="2500" dirty="0">
                <a:solidFill>
                  <a:schemeClr val="bg1"/>
                </a:solidFill>
              </a:rPr>
              <a:t>Initiation à la recherche</a:t>
            </a:r>
          </a:p>
          <a:p>
            <a:pPr marL="789750" lvl="3" indent="-285750">
              <a:spcAft>
                <a:spcPts val="600"/>
              </a:spcAft>
              <a:buFont typeface="Arial" panose="020B0604020202020204" pitchFamily="34" charset="0"/>
              <a:buChar char="•"/>
            </a:pPr>
            <a:r>
              <a:rPr lang="fr-FR" sz="2500" dirty="0">
                <a:solidFill>
                  <a:schemeClr val="bg1"/>
                </a:solidFill>
              </a:rPr>
              <a:t>Rédaction d’un mémoire</a:t>
            </a:r>
          </a:p>
          <a:p>
            <a:pPr marL="789750" lvl="3" indent="-285750">
              <a:spcAft>
                <a:spcPts val="600"/>
              </a:spcAft>
              <a:buFont typeface="Arial" panose="020B0604020202020204" pitchFamily="34" charset="0"/>
              <a:buChar char="•"/>
            </a:pPr>
            <a:r>
              <a:rPr lang="fr-FR" sz="2500" dirty="0">
                <a:solidFill>
                  <a:schemeClr val="bg1"/>
                </a:solidFill>
              </a:rPr>
              <a:t>Contacts réguliers avec le directeur ou la directrice de recherche</a:t>
            </a:r>
          </a:p>
          <a:p>
            <a:pPr marL="789750" lvl="3" indent="-285750">
              <a:spcAft>
                <a:spcPts val="600"/>
              </a:spcAft>
              <a:buFont typeface="Arial" panose="020B0604020202020204" pitchFamily="34" charset="0"/>
              <a:buChar char="•"/>
            </a:pPr>
            <a:endParaRPr lang="fr-FR" sz="1600" dirty="0"/>
          </a:p>
          <a:p>
            <a:pPr marL="285750" indent="-285750">
              <a:spcBef>
                <a:spcPts val="600"/>
              </a:spcBef>
              <a:spcAft>
                <a:spcPts val="600"/>
              </a:spcAft>
              <a:buFont typeface="Arial" panose="020B0604020202020204" pitchFamily="34" charset="0"/>
              <a:buChar char="•"/>
            </a:pPr>
            <a:endParaRPr lang="fr-FR" dirty="0">
              <a:latin typeface="+mn-lt"/>
            </a:endParaRPr>
          </a:p>
          <a:p>
            <a:endParaRPr lang="fr-FR" dirty="0"/>
          </a:p>
          <a:p>
            <a:endParaRPr lang="fr-FR" dirty="0"/>
          </a:p>
        </p:txBody>
      </p:sp>
    </p:spTree>
    <p:extLst>
      <p:ext uri="{BB962C8B-B14F-4D97-AF65-F5344CB8AC3E}">
        <p14:creationId xmlns:p14="http://schemas.microsoft.com/office/powerpoint/2010/main" val="11393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ctrTitle"/>
          </p:nvPr>
        </p:nvSpPr>
        <p:spPr>
          <a:xfrm>
            <a:off x="1043608" y="1412776"/>
            <a:ext cx="7561262" cy="2340260"/>
          </a:xfrm>
        </p:spPr>
        <p:txBody>
          <a:bodyPr/>
          <a:lstStyle/>
          <a:p>
            <a:pPr algn="ctr"/>
            <a:r>
              <a:rPr lang="fr-FR" sz="2000" dirty="0">
                <a:solidFill>
                  <a:srgbClr val="FFFF00"/>
                </a:solidFill>
                <a:latin typeface="+mn-lt"/>
              </a:rPr>
              <a:t>MENTION SCIENCES DU LANGAGE</a:t>
            </a:r>
            <a:r>
              <a:rPr lang="fr-FR" sz="2000" dirty="0">
                <a:latin typeface="+mn-lt"/>
              </a:rPr>
              <a:t/>
            </a:r>
            <a:br>
              <a:rPr lang="fr-FR" sz="2000" dirty="0">
                <a:latin typeface="+mn-lt"/>
              </a:rPr>
            </a:br>
            <a:r>
              <a:rPr lang="fr-FR" sz="2000" dirty="0">
                <a:latin typeface="+mn-lt"/>
              </a:rPr>
              <a:t/>
            </a:r>
            <a:br>
              <a:rPr lang="fr-FR" sz="2000" dirty="0">
                <a:latin typeface="+mn-lt"/>
              </a:rPr>
            </a:br>
            <a:r>
              <a:rPr lang="fr-FR" sz="2000" dirty="0">
                <a:latin typeface="+mn-lt"/>
              </a:rPr>
              <a:t/>
            </a:r>
            <a:br>
              <a:rPr lang="fr-FR" sz="2000" dirty="0">
                <a:latin typeface="+mn-lt"/>
              </a:rPr>
            </a:br>
            <a:r>
              <a:rPr lang="fr-FR" sz="2000" dirty="0">
                <a:latin typeface="+mn-lt"/>
              </a:rPr>
              <a:t/>
            </a:r>
            <a:br>
              <a:rPr lang="fr-FR" sz="2000" dirty="0">
                <a:latin typeface="+mn-lt"/>
              </a:rPr>
            </a:br>
            <a:r>
              <a:rPr lang="fr-FR" sz="2000" dirty="0">
                <a:latin typeface="+mn-lt"/>
              </a:rPr>
              <a:t/>
            </a:r>
            <a:br>
              <a:rPr lang="fr-FR" sz="2000" dirty="0">
                <a:latin typeface="+mn-lt"/>
              </a:rPr>
            </a:br>
            <a:r>
              <a:rPr lang="fr-FR" sz="2000" dirty="0">
                <a:latin typeface="+mn-lt"/>
              </a:rPr>
              <a:t/>
            </a:r>
            <a:br>
              <a:rPr lang="fr-FR" sz="2000" dirty="0">
                <a:latin typeface="+mn-lt"/>
              </a:rPr>
            </a:br>
            <a:r>
              <a:rPr lang="fr-FR" sz="2000" dirty="0">
                <a:latin typeface="+mn-lt"/>
              </a:rPr>
              <a:t/>
            </a:r>
            <a:br>
              <a:rPr lang="fr-FR" sz="2000" dirty="0">
                <a:latin typeface="+mn-lt"/>
              </a:rPr>
            </a:br>
            <a:r>
              <a:rPr lang="fr-FR" sz="2000" dirty="0">
                <a:latin typeface="+mn-lt"/>
              </a:rPr>
              <a:t/>
            </a:r>
            <a:br>
              <a:rPr lang="fr-FR" sz="2000" dirty="0">
                <a:latin typeface="+mn-lt"/>
              </a:rPr>
            </a:br>
            <a:r>
              <a:rPr lang="fr-FR" sz="2400" i="1" dirty="0">
                <a:solidFill>
                  <a:srgbClr val="FFFF00"/>
                </a:solidFill>
              </a:rPr>
              <a:t>Parcours</a:t>
            </a:r>
            <a:br>
              <a:rPr lang="fr-FR" sz="2400" i="1" dirty="0">
                <a:solidFill>
                  <a:srgbClr val="FFFF00"/>
                </a:solidFill>
              </a:rPr>
            </a:br>
            <a:r>
              <a:rPr lang="fr-FR" sz="2400" i="1" dirty="0">
                <a:solidFill>
                  <a:srgbClr val="FFFF00"/>
                </a:solidFill>
              </a:rPr>
              <a:t>Langue et Informatiqu</a:t>
            </a:r>
            <a:r>
              <a:rPr lang="fr-FR" sz="2400" dirty="0">
                <a:solidFill>
                  <a:srgbClr val="FFFF00"/>
                </a:solidFill>
              </a:rPr>
              <a:t>e</a:t>
            </a:r>
          </a:p>
        </p:txBody>
      </p:sp>
      <p:sp>
        <p:nvSpPr>
          <p:cNvPr id="6" name="Sous-titre 5"/>
          <p:cNvSpPr>
            <a:spLocks noGrp="1"/>
          </p:cNvSpPr>
          <p:nvPr>
            <p:ph type="subTitle" idx="1"/>
          </p:nvPr>
        </p:nvSpPr>
        <p:spPr/>
        <p:txBody>
          <a:bodyPr/>
          <a:lstStyle/>
          <a:p>
            <a:endParaRPr lang="fr-FR"/>
          </a:p>
        </p:txBody>
      </p:sp>
      <p:sp>
        <p:nvSpPr>
          <p:cNvPr id="4" name="Espace réservé du pied de page 3"/>
          <p:cNvSpPr>
            <a:spLocks noGrp="1"/>
          </p:cNvSpPr>
          <p:nvPr>
            <p:ph type="ftr" sz="quarter" idx="4294967295"/>
          </p:nvPr>
        </p:nvSpPr>
        <p:spPr>
          <a:xfrm>
            <a:off x="0" y="6600825"/>
            <a:ext cx="2519363" cy="107950"/>
          </a:xfrm>
        </p:spPr>
        <p:txBody>
          <a:bodyPr/>
          <a:lstStyle/>
          <a:p>
            <a:r>
              <a:rPr lang="fr-FR" dirty="0"/>
              <a:t>Parcours Langue et Informatique</a:t>
            </a:r>
          </a:p>
        </p:txBody>
      </p:sp>
    </p:spTree>
    <p:extLst>
      <p:ext uri="{BB962C8B-B14F-4D97-AF65-F5344CB8AC3E}">
        <p14:creationId xmlns:p14="http://schemas.microsoft.com/office/powerpoint/2010/main" val="25745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9867A-50C7-4EA8-AD53-279C8F9C8542}"/>
              </a:ext>
            </a:extLst>
          </p:cNvPr>
          <p:cNvSpPr>
            <a:spLocks noGrp="1"/>
          </p:cNvSpPr>
          <p:nvPr>
            <p:ph type="title"/>
          </p:nvPr>
        </p:nvSpPr>
        <p:spPr>
          <a:xfrm>
            <a:off x="857224" y="989856"/>
            <a:ext cx="7829576" cy="796070"/>
          </a:xfrm>
        </p:spPr>
        <p:txBody>
          <a:bodyPr>
            <a:normAutofit/>
          </a:bodyPr>
          <a:lstStyle/>
          <a:p>
            <a:r>
              <a:rPr lang="fr-FR" dirty="0">
                <a:solidFill>
                  <a:srgbClr val="FFFF00"/>
                </a:solidFill>
              </a:rPr>
              <a:t>Objectifs et compétences visées</a:t>
            </a:r>
            <a:endParaRPr lang="fr-FR" sz="3100" i="1" dirty="0">
              <a:solidFill>
                <a:srgbClr val="FFFF00"/>
              </a:solidFill>
            </a:endParaRPr>
          </a:p>
        </p:txBody>
      </p:sp>
      <p:sp>
        <p:nvSpPr>
          <p:cNvPr id="4" name="Espace réservé du texte 3">
            <a:extLst>
              <a:ext uri="{FF2B5EF4-FFF2-40B4-BE49-F238E27FC236}">
                <a16:creationId xmlns:a16="http://schemas.microsoft.com/office/drawing/2014/main" id="{F5C6E1EF-F6E7-4B37-8365-E76ED42F67CF}"/>
              </a:ext>
            </a:extLst>
          </p:cNvPr>
          <p:cNvSpPr>
            <a:spLocks noGrp="1"/>
          </p:cNvSpPr>
          <p:nvPr>
            <p:ph type="body" sz="quarter" idx="12"/>
          </p:nvPr>
        </p:nvSpPr>
        <p:spPr>
          <a:xfrm>
            <a:off x="928662" y="2071678"/>
            <a:ext cx="7715304" cy="4286280"/>
          </a:xfrm>
        </p:spPr>
        <p:txBody>
          <a:bodyPr>
            <a:normAutofit/>
          </a:bodyPr>
          <a:lstStyle/>
          <a:p>
            <a:pPr marL="342900" indent="-342900">
              <a:buFont typeface="Arial" panose="020B0604020202020204" pitchFamily="34" charset="0"/>
              <a:buChar char="•"/>
            </a:pPr>
            <a:r>
              <a:rPr lang="fr-FR" sz="2800" dirty="0">
                <a:solidFill>
                  <a:srgbClr val="FFFF00"/>
                </a:solidFill>
                <a:latin typeface="+mn-lt"/>
              </a:rPr>
              <a:t>Connaissances fondamentales</a:t>
            </a:r>
          </a:p>
          <a:p>
            <a:pPr marL="342900" indent="-342900">
              <a:buFont typeface="Arial" panose="020B0604020202020204" pitchFamily="34" charset="0"/>
              <a:buChar char="•"/>
            </a:pPr>
            <a:r>
              <a:rPr lang="fr-FR" sz="2400" dirty="0">
                <a:solidFill>
                  <a:schemeClr val="bg1"/>
                </a:solidFill>
                <a:latin typeface="+mn-lt"/>
              </a:rPr>
              <a:t>la langue et son traitement automatique</a:t>
            </a:r>
          </a:p>
          <a:p>
            <a:pPr marL="342900" indent="-342900">
              <a:buFont typeface="Arial" panose="020B0604020202020204" pitchFamily="34" charset="0"/>
              <a:buChar char="•"/>
            </a:pPr>
            <a:r>
              <a:rPr lang="fr-FR" sz="2400" dirty="0">
                <a:solidFill>
                  <a:schemeClr val="bg1"/>
                </a:solidFill>
                <a:latin typeface="+mn-lt"/>
              </a:rPr>
              <a:t>les interactions langagières et la modélisation des phénomènes </a:t>
            </a:r>
            <a:r>
              <a:rPr lang="fr-FR" sz="2400" dirty="0" err="1">
                <a:solidFill>
                  <a:schemeClr val="bg1"/>
                </a:solidFill>
                <a:latin typeface="+mn-lt"/>
              </a:rPr>
              <a:t>paralangagiers</a:t>
            </a:r>
            <a:r>
              <a:rPr lang="fr-FR" sz="2400" dirty="0">
                <a:solidFill>
                  <a:schemeClr val="bg1"/>
                </a:solidFill>
                <a:latin typeface="+mn-lt"/>
              </a:rPr>
              <a:t> (émotion/cognition)</a:t>
            </a:r>
          </a:p>
          <a:p>
            <a:pPr marL="342900" indent="-342900">
              <a:buFont typeface="Arial" panose="020B0604020202020204" pitchFamily="34" charset="0"/>
              <a:buChar char="•"/>
            </a:pPr>
            <a:r>
              <a:rPr lang="fr-FR" sz="2400" dirty="0">
                <a:solidFill>
                  <a:schemeClr val="bg1"/>
                </a:solidFill>
                <a:latin typeface="+mn-lt"/>
              </a:rPr>
              <a:t>l'ingénierie des connaissances</a:t>
            </a:r>
          </a:p>
          <a:p>
            <a:pPr marL="342900" indent="-342900">
              <a:buFont typeface="Arial" panose="020B0604020202020204" pitchFamily="34" charset="0"/>
              <a:buChar char="•"/>
            </a:pPr>
            <a:endParaRPr lang="fr-FR" sz="2400" dirty="0">
              <a:solidFill>
                <a:schemeClr val="bg1"/>
              </a:solidFill>
              <a:latin typeface="+mn-lt"/>
            </a:endParaRPr>
          </a:p>
          <a:p>
            <a:pPr marL="342900" indent="-342900">
              <a:buFont typeface="Arial" panose="020B0604020202020204" pitchFamily="34" charset="0"/>
              <a:buChar char="•"/>
            </a:pPr>
            <a:r>
              <a:rPr lang="fr-FR" sz="2800" dirty="0">
                <a:solidFill>
                  <a:srgbClr val="FFFF00"/>
                </a:solidFill>
                <a:latin typeface="+mn-lt"/>
              </a:rPr>
              <a:t>Méthodologie et problématiques en Sciences du langage</a:t>
            </a:r>
          </a:p>
          <a:p>
            <a:pPr marL="342900" indent="-342900">
              <a:buFont typeface="Arial" panose="020B0604020202020204" pitchFamily="34" charset="0"/>
              <a:buChar char="•"/>
            </a:pPr>
            <a:r>
              <a:rPr lang="fr-FR" sz="2400" dirty="0">
                <a:solidFill>
                  <a:schemeClr val="bg1"/>
                </a:solidFill>
                <a:latin typeface="+mn-lt"/>
              </a:rPr>
              <a:t>tronc commun de la mention </a:t>
            </a:r>
          </a:p>
          <a:p>
            <a:pPr marL="342900" indent="-342900">
              <a:buFont typeface="Arial" panose="020B0604020202020204" pitchFamily="34" charset="0"/>
              <a:buChar char="•"/>
            </a:pPr>
            <a:r>
              <a:rPr lang="fr-FR" sz="2400" dirty="0">
                <a:solidFill>
                  <a:schemeClr val="bg1"/>
                </a:solidFill>
                <a:latin typeface="+mn-lt"/>
              </a:rPr>
              <a:t>unité d’enseignement aux semestres 1, 2 et 3</a:t>
            </a:r>
          </a:p>
          <a:p>
            <a:pPr marL="342900" indent="-342900">
              <a:buFont typeface="Arial" panose="020B0604020202020204" pitchFamily="34" charset="0"/>
              <a:buChar char="•"/>
            </a:pPr>
            <a:endParaRPr lang="fr-FR" sz="2400" dirty="0">
              <a:solidFill>
                <a:schemeClr val="bg1"/>
              </a:solidFill>
              <a:latin typeface="+mn-lt"/>
            </a:endParaRPr>
          </a:p>
          <a:p>
            <a:endParaRPr lang="fr-FR" dirty="0">
              <a:solidFill>
                <a:schemeClr val="bg1"/>
              </a:solidFill>
            </a:endParaRPr>
          </a:p>
        </p:txBody>
      </p:sp>
      <p:sp>
        <p:nvSpPr>
          <p:cNvPr id="8" name="Espace réservé du pied de page 3"/>
          <p:cNvSpPr>
            <a:spLocks noGrp="1"/>
          </p:cNvSpPr>
          <p:nvPr>
            <p:ph type="ftr" sz="quarter" idx="4294967295"/>
          </p:nvPr>
        </p:nvSpPr>
        <p:spPr>
          <a:xfrm>
            <a:off x="0" y="6600825"/>
            <a:ext cx="2519363" cy="107950"/>
          </a:xfrm>
        </p:spPr>
        <p:txBody>
          <a:bodyPr/>
          <a:lstStyle/>
          <a:p>
            <a:r>
              <a:rPr lang="fr-FR" dirty="0"/>
              <a:t>Parcours Langue et Informatique</a:t>
            </a:r>
          </a:p>
        </p:txBody>
      </p:sp>
    </p:spTree>
    <p:extLst>
      <p:ext uri="{BB962C8B-B14F-4D97-AF65-F5344CB8AC3E}">
        <p14:creationId xmlns:p14="http://schemas.microsoft.com/office/powerpoint/2010/main" val="136556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9867A-50C7-4EA8-AD53-279C8F9C8542}"/>
              </a:ext>
            </a:extLst>
          </p:cNvPr>
          <p:cNvSpPr>
            <a:spLocks noGrp="1"/>
          </p:cNvSpPr>
          <p:nvPr>
            <p:ph type="title"/>
          </p:nvPr>
        </p:nvSpPr>
        <p:spPr>
          <a:xfrm>
            <a:off x="857224" y="989856"/>
            <a:ext cx="7829576" cy="796070"/>
          </a:xfrm>
        </p:spPr>
        <p:txBody>
          <a:bodyPr>
            <a:normAutofit/>
          </a:bodyPr>
          <a:lstStyle/>
          <a:p>
            <a:r>
              <a:rPr lang="fr-FR" dirty="0">
                <a:solidFill>
                  <a:srgbClr val="FFFF00"/>
                </a:solidFill>
              </a:rPr>
              <a:t>Objectifs et compétences visées</a:t>
            </a:r>
            <a:endParaRPr lang="fr-FR" sz="3100" i="1" dirty="0">
              <a:solidFill>
                <a:srgbClr val="FFFF00"/>
              </a:solidFill>
            </a:endParaRPr>
          </a:p>
        </p:txBody>
      </p:sp>
      <p:sp>
        <p:nvSpPr>
          <p:cNvPr id="4" name="Espace réservé du texte 3">
            <a:extLst>
              <a:ext uri="{FF2B5EF4-FFF2-40B4-BE49-F238E27FC236}">
                <a16:creationId xmlns:a16="http://schemas.microsoft.com/office/drawing/2014/main" id="{F5C6E1EF-F6E7-4B37-8365-E76ED42F67CF}"/>
              </a:ext>
            </a:extLst>
          </p:cNvPr>
          <p:cNvSpPr>
            <a:spLocks noGrp="1"/>
          </p:cNvSpPr>
          <p:nvPr>
            <p:ph type="body" sz="quarter" idx="12"/>
          </p:nvPr>
        </p:nvSpPr>
        <p:spPr>
          <a:xfrm>
            <a:off x="928662" y="2071678"/>
            <a:ext cx="7715304" cy="4286280"/>
          </a:xfrm>
        </p:spPr>
        <p:txBody>
          <a:bodyPr>
            <a:normAutofit/>
          </a:bodyPr>
          <a:lstStyle/>
          <a:p>
            <a:pPr marL="342900" indent="-342900">
              <a:buFont typeface="Arial" panose="020B0604020202020204" pitchFamily="34" charset="0"/>
              <a:buChar char="•"/>
            </a:pPr>
            <a:r>
              <a:rPr lang="fr-FR" sz="2800" dirty="0">
                <a:solidFill>
                  <a:srgbClr val="FFFF00"/>
                </a:solidFill>
                <a:latin typeface="+mn-lt"/>
              </a:rPr>
              <a:t>Savoirs et savoir-faire</a:t>
            </a:r>
          </a:p>
          <a:p>
            <a:pPr marL="342900" indent="-342900">
              <a:buFont typeface="Arial" panose="020B0604020202020204" pitchFamily="34" charset="0"/>
              <a:buChar char="•"/>
            </a:pPr>
            <a:r>
              <a:rPr lang="fr-FR" sz="2400" dirty="0">
                <a:solidFill>
                  <a:schemeClr val="bg1"/>
                </a:solidFill>
                <a:latin typeface="+mn-lt"/>
              </a:rPr>
              <a:t>analyse et compréhension de textes </a:t>
            </a:r>
          </a:p>
          <a:p>
            <a:pPr marL="342900" indent="-342900">
              <a:buFont typeface="Arial" panose="020B0604020202020204" pitchFamily="34" charset="0"/>
              <a:buChar char="•"/>
            </a:pPr>
            <a:r>
              <a:rPr lang="fr-FR" sz="2400" dirty="0">
                <a:solidFill>
                  <a:schemeClr val="bg1"/>
                </a:solidFill>
                <a:latin typeface="+mn-lt"/>
              </a:rPr>
              <a:t>reconnaissance et synthèse de la parole</a:t>
            </a:r>
          </a:p>
          <a:p>
            <a:pPr marL="342900" indent="-342900">
              <a:buFont typeface="Arial" panose="020B0604020202020204" pitchFamily="34" charset="0"/>
              <a:buChar char="•"/>
            </a:pPr>
            <a:r>
              <a:rPr lang="fr-FR" sz="2400" dirty="0">
                <a:solidFill>
                  <a:schemeClr val="bg1"/>
                </a:solidFill>
                <a:latin typeface="+mn-lt"/>
              </a:rPr>
              <a:t>sciences affectives et systèmes de dialogue </a:t>
            </a:r>
          </a:p>
          <a:p>
            <a:pPr marL="342900" indent="-342900">
              <a:buFont typeface="Arial" panose="020B0604020202020204" pitchFamily="34" charset="0"/>
              <a:buChar char="•"/>
            </a:pPr>
            <a:r>
              <a:rPr lang="fr-FR" sz="2400" dirty="0">
                <a:solidFill>
                  <a:schemeClr val="bg1"/>
                </a:solidFill>
                <a:latin typeface="+mn-lt"/>
              </a:rPr>
              <a:t>résumé et traduction assistés par ordinateur</a:t>
            </a:r>
          </a:p>
          <a:p>
            <a:pPr marL="342900" indent="-342900">
              <a:buFont typeface="Arial" panose="020B0604020202020204" pitchFamily="34" charset="0"/>
              <a:buChar char="•"/>
            </a:pPr>
            <a:r>
              <a:rPr lang="fr-FR" sz="2400" dirty="0">
                <a:solidFill>
                  <a:schemeClr val="bg1"/>
                </a:solidFill>
                <a:latin typeface="+mn-lt"/>
              </a:rPr>
              <a:t>extraction et construction des connaissances</a:t>
            </a:r>
          </a:p>
          <a:p>
            <a:pPr marL="342900" indent="-342900">
              <a:buFont typeface="Arial" panose="020B0604020202020204" pitchFamily="34" charset="0"/>
              <a:buChar char="•"/>
            </a:pPr>
            <a:endParaRPr lang="fr-FR" sz="2600" b="1" dirty="0">
              <a:latin typeface="+mn-lt"/>
            </a:endParaRPr>
          </a:p>
          <a:p>
            <a:pPr marL="342900" indent="-342900"/>
            <a:endParaRPr lang="fr-FR" sz="2400" dirty="0">
              <a:latin typeface="+mn-lt"/>
            </a:endParaRPr>
          </a:p>
          <a:p>
            <a:endParaRPr lang="fr-FR" dirty="0"/>
          </a:p>
        </p:txBody>
      </p:sp>
      <p:sp>
        <p:nvSpPr>
          <p:cNvPr id="8" name="Espace réservé du pied de page 3"/>
          <p:cNvSpPr>
            <a:spLocks noGrp="1"/>
          </p:cNvSpPr>
          <p:nvPr>
            <p:ph type="ftr" sz="quarter" idx="4294967295"/>
          </p:nvPr>
        </p:nvSpPr>
        <p:spPr>
          <a:xfrm>
            <a:off x="0" y="6600825"/>
            <a:ext cx="2519363" cy="107950"/>
          </a:xfrm>
        </p:spPr>
        <p:txBody>
          <a:bodyPr/>
          <a:lstStyle/>
          <a:p>
            <a:r>
              <a:rPr lang="fr-FR" dirty="0"/>
              <a:t>Parcours Langue et Informatique</a:t>
            </a:r>
          </a:p>
        </p:txBody>
      </p:sp>
    </p:spTree>
    <p:extLst>
      <p:ext uri="{BB962C8B-B14F-4D97-AF65-F5344CB8AC3E}">
        <p14:creationId xmlns:p14="http://schemas.microsoft.com/office/powerpoint/2010/main" val="35393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9867A-50C7-4EA8-AD53-279C8F9C8542}"/>
              </a:ext>
            </a:extLst>
          </p:cNvPr>
          <p:cNvSpPr>
            <a:spLocks noGrp="1"/>
          </p:cNvSpPr>
          <p:nvPr>
            <p:ph type="title"/>
          </p:nvPr>
        </p:nvSpPr>
        <p:spPr>
          <a:xfrm>
            <a:off x="857224" y="989856"/>
            <a:ext cx="7829576" cy="796070"/>
          </a:xfrm>
        </p:spPr>
        <p:txBody>
          <a:bodyPr>
            <a:normAutofit/>
          </a:bodyPr>
          <a:lstStyle/>
          <a:p>
            <a:r>
              <a:rPr lang="fr-FR" dirty="0">
                <a:solidFill>
                  <a:srgbClr val="FFFF00"/>
                </a:solidFill>
              </a:rPr>
              <a:t>Objectifs et compétences visées</a:t>
            </a:r>
            <a:endParaRPr lang="fr-FR" sz="3100" i="1" dirty="0">
              <a:solidFill>
                <a:srgbClr val="FFFF00"/>
              </a:solidFill>
            </a:endParaRPr>
          </a:p>
        </p:txBody>
      </p:sp>
      <p:sp>
        <p:nvSpPr>
          <p:cNvPr id="4" name="Espace réservé du texte 3">
            <a:extLst>
              <a:ext uri="{FF2B5EF4-FFF2-40B4-BE49-F238E27FC236}">
                <a16:creationId xmlns:a16="http://schemas.microsoft.com/office/drawing/2014/main" id="{F5C6E1EF-F6E7-4B37-8365-E76ED42F67CF}"/>
              </a:ext>
            </a:extLst>
          </p:cNvPr>
          <p:cNvSpPr>
            <a:spLocks noGrp="1"/>
          </p:cNvSpPr>
          <p:nvPr>
            <p:ph type="body" sz="quarter" idx="12"/>
          </p:nvPr>
        </p:nvSpPr>
        <p:spPr>
          <a:xfrm>
            <a:off x="928662" y="2071678"/>
            <a:ext cx="7715304" cy="4286280"/>
          </a:xfrm>
        </p:spPr>
        <p:txBody>
          <a:bodyPr>
            <a:normAutofit fontScale="62500" lnSpcReduction="20000"/>
          </a:bodyPr>
          <a:lstStyle/>
          <a:p>
            <a:pPr marL="342900" indent="-342900">
              <a:buFont typeface="Arial" panose="020B0604020202020204" pitchFamily="34" charset="0"/>
              <a:buChar char="•"/>
            </a:pPr>
            <a:r>
              <a:rPr lang="fr-FR" sz="4000" dirty="0">
                <a:solidFill>
                  <a:srgbClr val="FFFF00"/>
                </a:solidFill>
                <a:latin typeface="+mn-lt"/>
              </a:rPr>
              <a:t>Compétences acquises</a:t>
            </a:r>
          </a:p>
          <a:p>
            <a:pPr marL="342900" indent="-342900" algn="just">
              <a:buFont typeface="Arial" panose="020B0604020202020204" pitchFamily="34" charset="0"/>
              <a:buChar char="•"/>
            </a:pPr>
            <a:r>
              <a:rPr lang="fr-FR" sz="3800" dirty="0">
                <a:solidFill>
                  <a:schemeClr val="bg1"/>
                </a:solidFill>
                <a:latin typeface="+mn-lt"/>
              </a:rPr>
              <a:t>Représenter et modéliser à l'aide de l'Informatique des textes, des transcriptions de l'oral et de l'oral spontané ainsi que des connaissances</a:t>
            </a:r>
          </a:p>
          <a:p>
            <a:pPr marL="342900" indent="-342900" algn="just">
              <a:spcBef>
                <a:spcPts val="600"/>
              </a:spcBef>
              <a:buFont typeface="Arial" panose="020B0604020202020204" pitchFamily="34" charset="0"/>
              <a:buChar char="•"/>
            </a:pPr>
            <a:r>
              <a:rPr lang="fr-FR" sz="3800" dirty="0">
                <a:solidFill>
                  <a:schemeClr val="bg1"/>
                </a:solidFill>
                <a:latin typeface="+mn-lt"/>
              </a:rPr>
              <a:t>Maîtriser les connaissances informatiques en traitement automatique de la parole et du langage et en ingénierie des connaissances </a:t>
            </a:r>
          </a:p>
          <a:p>
            <a:pPr marL="342900" indent="-342900" algn="just">
              <a:spcBef>
                <a:spcPts val="600"/>
              </a:spcBef>
              <a:buFont typeface="Arial" panose="020B0604020202020204" pitchFamily="34" charset="0"/>
              <a:buChar char="•"/>
            </a:pPr>
            <a:r>
              <a:rPr lang="fr-FR" sz="3800" dirty="0">
                <a:solidFill>
                  <a:schemeClr val="bg1"/>
                </a:solidFill>
                <a:latin typeface="+mn-lt"/>
              </a:rPr>
              <a:t>Modéliser les communications homme-homme et concevoir des interfaces homme-machine avancées </a:t>
            </a:r>
          </a:p>
          <a:p>
            <a:pPr marL="342900" indent="-342900" algn="just">
              <a:spcBef>
                <a:spcPts val="600"/>
              </a:spcBef>
              <a:buFont typeface="Arial" panose="020B0604020202020204" pitchFamily="34" charset="0"/>
              <a:buChar char="•"/>
            </a:pPr>
            <a:r>
              <a:rPr lang="fr-FR" sz="3800" dirty="0">
                <a:solidFill>
                  <a:schemeClr val="bg1"/>
                </a:solidFill>
                <a:latin typeface="+mn-lt"/>
              </a:rPr>
              <a:t>Connaître les principales applications du traitement automatique de la parole, d’ingénierie des connaissances et de la langue, et maîtriser les logiciels associés</a:t>
            </a:r>
          </a:p>
        </p:txBody>
      </p:sp>
      <p:sp>
        <p:nvSpPr>
          <p:cNvPr id="8" name="Espace réservé du pied de page 3"/>
          <p:cNvSpPr>
            <a:spLocks noGrp="1"/>
          </p:cNvSpPr>
          <p:nvPr>
            <p:ph type="ftr" sz="quarter" idx="4294967295"/>
          </p:nvPr>
        </p:nvSpPr>
        <p:spPr>
          <a:xfrm>
            <a:off x="0" y="6600825"/>
            <a:ext cx="2519363" cy="107950"/>
          </a:xfrm>
        </p:spPr>
        <p:txBody>
          <a:bodyPr/>
          <a:lstStyle/>
          <a:p>
            <a:r>
              <a:rPr lang="fr-FR" dirty="0"/>
              <a:t>Parcours Langue et Informatique</a:t>
            </a:r>
          </a:p>
        </p:txBody>
      </p:sp>
    </p:spTree>
    <p:extLst>
      <p:ext uri="{BB962C8B-B14F-4D97-AF65-F5344CB8AC3E}">
        <p14:creationId xmlns:p14="http://schemas.microsoft.com/office/powerpoint/2010/main" val="32467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FF00"/>
                </a:solidFill>
              </a:rPr>
              <a:t>Programmes MASTER 1</a:t>
            </a:r>
          </a:p>
        </p:txBody>
      </p:sp>
      <p:sp>
        <p:nvSpPr>
          <p:cNvPr id="3" name="Espace réservé du pied de page 2"/>
          <p:cNvSpPr>
            <a:spLocks noGrp="1"/>
          </p:cNvSpPr>
          <p:nvPr>
            <p:ph type="ftr" sz="quarter" idx="11"/>
          </p:nvPr>
        </p:nvSpPr>
        <p:spPr/>
        <p:txBody>
          <a:bodyPr/>
          <a:lstStyle/>
          <a:p>
            <a:r>
              <a:rPr lang="fr-FR"/>
              <a:t>Titre de la présentation</a:t>
            </a:r>
          </a:p>
        </p:txBody>
      </p:sp>
      <p:sp>
        <p:nvSpPr>
          <p:cNvPr id="5" name="Espace réservé du texte 4"/>
          <p:cNvSpPr>
            <a:spLocks noGrp="1"/>
          </p:cNvSpPr>
          <p:nvPr>
            <p:ph type="body" sz="quarter" idx="15"/>
          </p:nvPr>
        </p:nvSpPr>
        <p:spPr/>
        <p:txBody>
          <a:bodyPr/>
          <a:lstStyle/>
          <a:p>
            <a:endParaRPr lang="fr-FR"/>
          </a:p>
        </p:txBody>
      </p:sp>
      <p:graphicFrame>
        <p:nvGraphicFramePr>
          <p:cNvPr id="6" name="Tableau 5"/>
          <p:cNvGraphicFramePr>
            <a:graphicFrameLocks noGrp="1"/>
          </p:cNvGraphicFramePr>
          <p:nvPr/>
        </p:nvGraphicFramePr>
        <p:xfrm>
          <a:off x="571472" y="2500306"/>
          <a:ext cx="8358246" cy="3816773"/>
        </p:xfrm>
        <a:graphic>
          <a:graphicData uri="http://schemas.openxmlformats.org/drawingml/2006/table">
            <a:tbl>
              <a:tblPr firstRow="1" bandRow="1">
                <a:tableStyleId>{5C22544A-7EE6-4342-B048-85BDC9FD1C3A}</a:tableStyleId>
              </a:tblPr>
              <a:tblGrid>
                <a:gridCol w="4179123">
                  <a:extLst>
                    <a:ext uri="{9D8B030D-6E8A-4147-A177-3AD203B41FA5}">
                      <a16:colId xmlns:a16="http://schemas.microsoft.com/office/drawing/2014/main" val="20000"/>
                    </a:ext>
                  </a:extLst>
                </a:gridCol>
                <a:gridCol w="4179123">
                  <a:extLst>
                    <a:ext uri="{9D8B030D-6E8A-4147-A177-3AD203B41FA5}">
                      <a16:colId xmlns:a16="http://schemas.microsoft.com/office/drawing/2014/main" val="20001"/>
                    </a:ext>
                  </a:extLst>
                </a:gridCol>
              </a:tblGrid>
              <a:tr h="355203">
                <a:tc>
                  <a:txBody>
                    <a:bodyPr/>
                    <a:lstStyle/>
                    <a:p>
                      <a:r>
                        <a:rPr lang="fr-FR" sz="1800" b="1" kern="1200" baseline="0" dirty="0">
                          <a:solidFill>
                            <a:schemeClr val="lt1"/>
                          </a:solidFill>
                          <a:latin typeface="+mn-lt"/>
                          <a:ea typeface="+mn-ea"/>
                          <a:cs typeface="+mn-cs"/>
                        </a:rPr>
                        <a:t>Semestre 1</a:t>
                      </a:r>
                      <a:endParaRPr lang="fr-FR" dirty="0"/>
                    </a:p>
                  </a:txBody>
                  <a:tcPr/>
                </a:tc>
                <a:tc>
                  <a:txBody>
                    <a:bodyPr/>
                    <a:lstStyle/>
                    <a:p>
                      <a:r>
                        <a:rPr lang="fr-FR" sz="1800" b="1" kern="1200" baseline="0" dirty="0">
                          <a:solidFill>
                            <a:schemeClr val="lt1"/>
                          </a:solidFill>
                          <a:latin typeface="+mn-lt"/>
                          <a:ea typeface="+mn-ea"/>
                          <a:cs typeface="+mn-cs"/>
                        </a:rPr>
                        <a:t>Semestre 2</a:t>
                      </a:r>
                      <a:endParaRPr lang="fr-FR" dirty="0"/>
                    </a:p>
                  </a:txBody>
                  <a:tcPr/>
                </a:tc>
                <a:extLst>
                  <a:ext uri="{0D108BD9-81ED-4DB2-BD59-A6C34878D82A}">
                    <a16:rowId xmlns:a16="http://schemas.microsoft.com/office/drawing/2014/main" val="10000"/>
                  </a:ext>
                </a:extLst>
              </a:tr>
              <a:tr h="634372">
                <a:tc>
                  <a:txBody>
                    <a:bodyPr/>
                    <a:lstStyle/>
                    <a:p>
                      <a:r>
                        <a:rPr lang="fr-FR" sz="1100" b="1" kern="1200" baseline="0" dirty="0">
                          <a:solidFill>
                            <a:schemeClr val="dk1"/>
                          </a:solidFill>
                          <a:latin typeface="+mn-lt"/>
                          <a:ea typeface="+mn-ea"/>
                          <a:cs typeface="+mn-cs"/>
                        </a:rPr>
                        <a:t>UE 1 Méthodologie et Epistémologie en Linguistique (7)</a:t>
                      </a:r>
                      <a:br>
                        <a:rPr lang="fr-FR" sz="1100" b="1" kern="1200" baseline="0" dirty="0">
                          <a:solidFill>
                            <a:schemeClr val="dk1"/>
                          </a:solidFill>
                          <a:latin typeface="+mn-lt"/>
                          <a:ea typeface="+mn-ea"/>
                          <a:cs typeface="+mn-cs"/>
                        </a:rPr>
                      </a:br>
                      <a:r>
                        <a:rPr lang="fr-FR" sz="1100" kern="1200" baseline="0" dirty="0">
                          <a:solidFill>
                            <a:schemeClr val="dk1"/>
                          </a:solidFill>
                          <a:latin typeface="+mn-lt"/>
                          <a:ea typeface="+mn-ea"/>
                          <a:cs typeface="+mn-cs"/>
                        </a:rPr>
                        <a:t>Tronc commun de la mention</a:t>
                      </a:r>
                      <a:endParaRPr lang="fr-FR" sz="1100" b="1" kern="1200" baseline="0" dirty="0">
                        <a:solidFill>
                          <a:schemeClr val="dk1"/>
                        </a:solidFill>
                        <a:latin typeface="+mn-lt"/>
                        <a:ea typeface="+mn-ea"/>
                        <a:cs typeface="+mn-cs"/>
                      </a:endParaRPr>
                    </a:p>
                  </a:txBody>
                  <a:tcPr/>
                </a:tc>
                <a:tc>
                  <a:txBody>
                    <a:bodyPr/>
                    <a:lstStyle/>
                    <a:p>
                      <a:r>
                        <a:rPr lang="fr-FR" sz="1100" b="1" kern="1200" baseline="0" dirty="0">
                          <a:solidFill>
                            <a:schemeClr val="dk1"/>
                          </a:solidFill>
                          <a:latin typeface="+mn-lt"/>
                          <a:ea typeface="+mn-ea"/>
                          <a:cs typeface="+mn-cs"/>
                        </a:rPr>
                        <a:t>UE 1 Méthodologie et Epistémologie en Linguistique  (7)</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a:solidFill>
                            <a:schemeClr val="dk1"/>
                          </a:solidFill>
                          <a:latin typeface="+mn-lt"/>
                          <a:ea typeface="+mn-ea"/>
                          <a:cs typeface="+mn-cs"/>
                        </a:rPr>
                        <a:t>Tronc commun de la mention </a:t>
                      </a:r>
                      <a:br>
                        <a:rPr lang="fr-FR" sz="1100" kern="1200" baseline="0" dirty="0">
                          <a:solidFill>
                            <a:schemeClr val="dk1"/>
                          </a:solidFill>
                          <a:latin typeface="+mn-lt"/>
                          <a:ea typeface="+mn-ea"/>
                          <a:cs typeface="+mn-cs"/>
                        </a:rPr>
                      </a:br>
                      <a:r>
                        <a:rPr lang="fr-FR" sz="1100" kern="1200" baseline="0" dirty="0">
                          <a:solidFill>
                            <a:schemeClr val="dk1"/>
                          </a:solidFill>
                          <a:latin typeface="+mn-lt"/>
                          <a:ea typeface="+mn-ea"/>
                          <a:cs typeface="+mn-cs"/>
                        </a:rPr>
                        <a:t>+ Modélisation des productions langagières orales</a:t>
                      </a:r>
                      <a:endParaRPr lang="fr-FR" sz="1100" dirty="0"/>
                    </a:p>
                  </a:txBody>
                  <a:tcPr/>
                </a:tc>
                <a:extLst>
                  <a:ext uri="{0D108BD9-81ED-4DB2-BD59-A6C34878D82A}">
                    <a16:rowId xmlns:a16="http://schemas.microsoft.com/office/drawing/2014/main" val="10001"/>
                  </a:ext>
                </a:extLst>
              </a:tr>
              <a:tr h="928694">
                <a:tc>
                  <a:txBody>
                    <a:bodyPr/>
                    <a:lstStyle/>
                    <a:p>
                      <a:r>
                        <a:rPr lang="fr-FR" sz="1100" b="1" kern="1200" baseline="0" dirty="0">
                          <a:solidFill>
                            <a:schemeClr val="dk1"/>
                          </a:solidFill>
                          <a:latin typeface="+mn-lt"/>
                          <a:ea typeface="+mn-ea"/>
                          <a:cs typeface="+mn-cs"/>
                        </a:rPr>
                        <a:t>UE 2 Informatique fondamentale pour les Sciences Humaines (7)</a:t>
                      </a:r>
                    </a:p>
                    <a:p>
                      <a:pPr marL="228600" indent="-228600">
                        <a:buAutoNum type="arabicParenBoth"/>
                      </a:pPr>
                      <a:r>
                        <a:rPr lang="fr-FR" sz="1100" kern="1200" baseline="0" dirty="0">
                          <a:solidFill>
                            <a:schemeClr val="dk1"/>
                          </a:solidFill>
                          <a:latin typeface="+mn-lt"/>
                          <a:ea typeface="+mn-ea"/>
                          <a:cs typeface="+mn-cs"/>
                        </a:rPr>
                        <a:t>Méthodologie de la recherche en langue et Informatique, </a:t>
                      </a:r>
                    </a:p>
                    <a:p>
                      <a:pPr marL="228600" indent="-228600">
                        <a:buAutoNum type="arabicParenBoth"/>
                      </a:pPr>
                      <a:r>
                        <a:rPr lang="fr-FR" sz="1100" kern="1200" baseline="0" dirty="0">
                          <a:solidFill>
                            <a:schemeClr val="dk1"/>
                          </a:solidFill>
                          <a:latin typeface="+mn-lt"/>
                          <a:ea typeface="+mn-ea"/>
                          <a:cs typeface="+mn-cs"/>
                        </a:rPr>
                        <a:t>Epistémologie des Sciences Humaines et de l’Informatique</a:t>
                      </a:r>
                    </a:p>
                    <a:p>
                      <a:pPr marL="228600" indent="-228600">
                        <a:buAutoNum type="arabicParenBoth"/>
                      </a:pPr>
                      <a:r>
                        <a:rPr lang="fr-FR" sz="1100" kern="1200" baseline="0" dirty="0">
                          <a:solidFill>
                            <a:schemeClr val="dk1"/>
                          </a:solidFill>
                          <a:latin typeface="+mn-lt"/>
                          <a:ea typeface="+mn-ea"/>
                          <a:cs typeface="+mn-cs"/>
                        </a:rPr>
                        <a:t>Paradigme de la programmation</a:t>
                      </a:r>
                    </a:p>
                  </a:txBody>
                  <a:tcPr/>
                </a:tc>
                <a:tc>
                  <a:txBody>
                    <a:bodyPr/>
                    <a:lstStyle/>
                    <a:p>
                      <a:r>
                        <a:rPr lang="fr-FR" sz="1100" b="1" kern="1200" baseline="0" dirty="0">
                          <a:solidFill>
                            <a:schemeClr val="dk1"/>
                          </a:solidFill>
                          <a:latin typeface="+mn-lt"/>
                          <a:ea typeface="+mn-ea"/>
                          <a:cs typeface="+mn-cs"/>
                        </a:rPr>
                        <a:t>UE 2 Informatique avancée pour les Sciences Humaines (6)</a:t>
                      </a:r>
                    </a:p>
                    <a:p>
                      <a:pPr marL="228600" indent="-228600">
                        <a:buAutoNum type="arabicParenBoth"/>
                      </a:pPr>
                      <a:r>
                        <a:rPr lang="fr-FR" sz="1100" kern="1200" baseline="0" dirty="0">
                          <a:solidFill>
                            <a:schemeClr val="dk1"/>
                          </a:solidFill>
                          <a:latin typeface="+mn-lt"/>
                          <a:ea typeface="+mn-ea"/>
                          <a:cs typeface="+mn-cs"/>
                        </a:rPr>
                        <a:t>Programmation générique et conception objet</a:t>
                      </a:r>
                    </a:p>
                    <a:p>
                      <a:pPr marL="228600" indent="-228600">
                        <a:buAutoNum type="arabicParenBoth"/>
                      </a:pPr>
                      <a:r>
                        <a:rPr lang="fr-FR" sz="1100" kern="1200" baseline="0" dirty="0">
                          <a:solidFill>
                            <a:schemeClr val="dk1"/>
                          </a:solidFill>
                          <a:latin typeface="+mn-lt"/>
                          <a:ea typeface="+mn-ea"/>
                          <a:cs typeface="+mn-cs"/>
                        </a:rPr>
                        <a:t>Internet et bases de données</a:t>
                      </a:r>
                    </a:p>
                    <a:p>
                      <a:pPr marL="228600" indent="-228600">
                        <a:buAutoNum type="arabicParenBoth"/>
                      </a:pPr>
                      <a:r>
                        <a:rPr lang="fr-FR" sz="1100" dirty="0"/>
                        <a:t>Web sémantique et </a:t>
                      </a:r>
                      <a:r>
                        <a:rPr lang="fr-FR" sz="1100" dirty="0" err="1"/>
                        <a:t>big</a:t>
                      </a:r>
                      <a:r>
                        <a:rPr lang="fr-FR" sz="1100" dirty="0"/>
                        <a:t>-data</a:t>
                      </a:r>
                    </a:p>
                  </a:txBody>
                  <a:tcPr/>
                </a:tc>
                <a:extLst>
                  <a:ext uri="{0D108BD9-81ED-4DB2-BD59-A6C34878D82A}">
                    <a16:rowId xmlns:a16="http://schemas.microsoft.com/office/drawing/2014/main" val="10002"/>
                  </a:ext>
                </a:extLst>
              </a:tr>
              <a:tr h="641996">
                <a:tc>
                  <a:txBody>
                    <a:bodyPr/>
                    <a:lstStyle/>
                    <a:p>
                      <a:r>
                        <a:rPr lang="fr-FR" sz="1100" b="1" kern="1200" baseline="0" dirty="0">
                          <a:solidFill>
                            <a:schemeClr val="dk1"/>
                          </a:solidFill>
                          <a:latin typeface="+mn-lt"/>
                          <a:ea typeface="+mn-ea"/>
                          <a:cs typeface="+mn-cs"/>
                        </a:rPr>
                        <a:t>UE 3 Ingénierie des connaissances (5)</a:t>
                      </a:r>
                    </a:p>
                    <a:p>
                      <a:pPr marL="228600" indent="-228600">
                        <a:buAutoNum type="arabicParenBoth"/>
                      </a:pPr>
                      <a:r>
                        <a:rPr lang="fr-FR" sz="1100" kern="1200" baseline="0" dirty="0">
                          <a:solidFill>
                            <a:schemeClr val="dk1"/>
                          </a:solidFill>
                          <a:latin typeface="+mn-lt"/>
                          <a:ea typeface="+mn-ea"/>
                          <a:cs typeface="+mn-cs"/>
                        </a:rPr>
                        <a:t>Représentation et traitement des documents électroniques</a:t>
                      </a:r>
                    </a:p>
                    <a:p>
                      <a:pPr marL="228600" indent="-228600">
                        <a:buAutoNum type="arabicParenBoth"/>
                      </a:pPr>
                      <a:r>
                        <a:rPr lang="fr-FR" sz="1100" kern="1200" baseline="0" dirty="0">
                          <a:solidFill>
                            <a:schemeClr val="dk1"/>
                          </a:solidFill>
                          <a:latin typeface="+mn-lt"/>
                          <a:ea typeface="+mn-ea"/>
                          <a:cs typeface="+mn-cs"/>
                        </a:rPr>
                        <a:t>Représentation et modélisation des connaissances</a:t>
                      </a:r>
                      <a:endParaRPr lang="fr-FR" sz="1100" dirty="0"/>
                    </a:p>
                  </a:txBody>
                  <a:tcPr/>
                </a:tc>
                <a:tc>
                  <a:txBody>
                    <a:bodyPr/>
                    <a:lstStyle/>
                    <a:p>
                      <a:r>
                        <a:rPr lang="fr-FR" sz="1100" b="1" kern="1200" baseline="0" dirty="0">
                          <a:solidFill>
                            <a:schemeClr val="dk1"/>
                          </a:solidFill>
                          <a:latin typeface="+mn-lt"/>
                          <a:ea typeface="+mn-ea"/>
                          <a:cs typeface="+mn-cs"/>
                        </a:rPr>
                        <a:t>UE 3 Traitement automatique du langage I (5)</a:t>
                      </a:r>
                    </a:p>
                    <a:p>
                      <a:pPr marL="228600" indent="-228600">
                        <a:buAutoNum type="arabicParenBoth"/>
                      </a:pPr>
                      <a:r>
                        <a:rPr lang="fr-FR" sz="1100" kern="1200" baseline="0" dirty="0">
                          <a:solidFill>
                            <a:schemeClr val="dk1"/>
                          </a:solidFill>
                          <a:latin typeface="+mn-lt"/>
                          <a:ea typeface="+mn-ea"/>
                          <a:cs typeface="+mn-cs"/>
                        </a:rPr>
                        <a:t>Dictionnaire et néologismes</a:t>
                      </a:r>
                    </a:p>
                    <a:p>
                      <a:pPr marL="228600" indent="-228600">
                        <a:buAutoNum type="arabicParenBoth"/>
                      </a:pPr>
                      <a:r>
                        <a:rPr lang="fr-FR" sz="1100" kern="1200" baseline="0" dirty="0">
                          <a:solidFill>
                            <a:schemeClr val="dk1"/>
                          </a:solidFill>
                          <a:latin typeface="+mn-lt"/>
                          <a:ea typeface="+mn-ea"/>
                          <a:cs typeface="+mn-cs"/>
                        </a:rPr>
                        <a:t>Corpus, ressources et linguistique outillée</a:t>
                      </a:r>
                    </a:p>
                  </a:txBody>
                  <a:tcPr/>
                </a:tc>
                <a:extLst>
                  <a:ext uri="{0D108BD9-81ED-4DB2-BD59-A6C34878D82A}">
                    <a16:rowId xmlns:a16="http://schemas.microsoft.com/office/drawing/2014/main" val="10003"/>
                  </a:ext>
                </a:extLst>
              </a:tr>
              <a:tr h="740006">
                <a:tc>
                  <a:txBody>
                    <a:bodyPr/>
                    <a:lstStyle/>
                    <a:p>
                      <a:r>
                        <a:rPr lang="fr-FR" sz="1100" b="1" kern="1200" baseline="0" dirty="0">
                          <a:solidFill>
                            <a:schemeClr val="dk1"/>
                          </a:solidFill>
                          <a:latin typeface="+mn-lt"/>
                          <a:ea typeface="+mn-ea"/>
                          <a:cs typeface="+mn-cs"/>
                        </a:rPr>
                        <a:t>UE 4 Linguistique computationnelle (8)</a:t>
                      </a:r>
                    </a:p>
                    <a:p>
                      <a:pPr marL="228600" indent="-228600">
                        <a:buAutoNum type="arabicParenBoth"/>
                      </a:pPr>
                      <a:r>
                        <a:rPr lang="fr-FR" sz="1100" kern="1200" baseline="0" dirty="0">
                          <a:solidFill>
                            <a:schemeClr val="dk1"/>
                          </a:solidFill>
                          <a:latin typeface="+mn-lt"/>
                          <a:ea typeface="+mn-ea"/>
                          <a:cs typeface="+mn-cs"/>
                        </a:rPr>
                        <a:t>Modèles de linguistique computationnelle</a:t>
                      </a:r>
                    </a:p>
                    <a:p>
                      <a:pPr marL="228600" indent="-228600">
                        <a:buAutoNum type="arabicParenBoth"/>
                      </a:pPr>
                      <a:r>
                        <a:rPr lang="fr-FR" sz="1100" kern="1200" baseline="0" dirty="0">
                          <a:solidFill>
                            <a:schemeClr val="dk1"/>
                          </a:solidFill>
                          <a:latin typeface="+mn-lt"/>
                          <a:ea typeface="+mn-ea"/>
                          <a:cs typeface="+mn-cs"/>
                        </a:rPr>
                        <a:t>Grammaires formelles</a:t>
                      </a:r>
                    </a:p>
                    <a:p>
                      <a:pPr marL="228600" indent="-228600">
                        <a:buAutoNum type="arabicParenBoth"/>
                      </a:pPr>
                      <a:r>
                        <a:rPr lang="fr-FR" sz="1100" dirty="0"/>
                        <a:t>Sémantique computationnelle</a:t>
                      </a:r>
                    </a:p>
                  </a:txBody>
                  <a:tcPr/>
                </a:tc>
                <a:tc>
                  <a:txBody>
                    <a:bodyPr/>
                    <a:lstStyle/>
                    <a:p>
                      <a:r>
                        <a:rPr lang="fr-FR" sz="1100" b="1" kern="1200" baseline="0" dirty="0">
                          <a:solidFill>
                            <a:schemeClr val="dk1"/>
                          </a:solidFill>
                          <a:latin typeface="+mn-lt"/>
                          <a:ea typeface="+mn-ea"/>
                          <a:cs typeface="+mn-cs"/>
                        </a:rPr>
                        <a:t>UE 4 Mémoire (9)</a:t>
                      </a:r>
                    </a:p>
                    <a:p>
                      <a:r>
                        <a:rPr lang="fr-FR" sz="1100" kern="1200" baseline="0" dirty="0">
                          <a:solidFill>
                            <a:schemeClr val="dk1"/>
                          </a:solidFill>
                          <a:latin typeface="+mn-lt"/>
                          <a:ea typeface="+mn-ea"/>
                          <a:cs typeface="+mn-cs"/>
                        </a:rPr>
                        <a:t>Préparation du mémoire sous la direction d'un enseignant-chercheur</a:t>
                      </a:r>
                      <a:endParaRPr lang="fr-FR" sz="1100" dirty="0"/>
                    </a:p>
                  </a:txBody>
                  <a:tcPr/>
                </a:tc>
                <a:extLst>
                  <a:ext uri="{0D108BD9-81ED-4DB2-BD59-A6C34878D82A}">
                    <a16:rowId xmlns:a16="http://schemas.microsoft.com/office/drawing/2014/main" val="10004"/>
                  </a:ext>
                </a:extLst>
              </a:tr>
              <a:tr h="483005">
                <a:tc>
                  <a:txBody>
                    <a:bodyPr/>
                    <a:lstStyle/>
                    <a:p>
                      <a:r>
                        <a:rPr lang="fr-FR" sz="1100" b="1" kern="1200" baseline="0" dirty="0">
                          <a:solidFill>
                            <a:schemeClr val="dk1"/>
                          </a:solidFill>
                          <a:latin typeface="+mn-lt"/>
                          <a:ea typeface="+mn-ea"/>
                          <a:cs typeface="+mn-cs"/>
                        </a:rPr>
                        <a:t>UE 5 Langues (3)</a:t>
                      </a:r>
                    </a:p>
                  </a:txBody>
                  <a:tcPr/>
                </a:tc>
                <a:tc>
                  <a:txBody>
                    <a:bodyPr/>
                    <a:lstStyle/>
                    <a:p>
                      <a:r>
                        <a:rPr lang="fr-FR" sz="1100" b="1" kern="1200" baseline="0" dirty="0">
                          <a:solidFill>
                            <a:schemeClr val="dk1"/>
                          </a:solidFill>
                          <a:latin typeface="+mn-lt"/>
                          <a:ea typeface="+mn-ea"/>
                          <a:cs typeface="+mn-cs"/>
                        </a:rPr>
                        <a:t>UE 5 Langues (3)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284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FF00"/>
                </a:solidFill>
              </a:rPr>
              <a:t>Programmes MASTER 2</a:t>
            </a:r>
          </a:p>
        </p:txBody>
      </p:sp>
      <p:sp>
        <p:nvSpPr>
          <p:cNvPr id="3" name="Espace réservé du pied de page 2"/>
          <p:cNvSpPr>
            <a:spLocks noGrp="1"/>
          </p:cNvSpPr>
          <p:nvPr>
            <p:ph type="ftr" sz="quarter" idx="11"/>
          </p:nvPr>
        </p:nvSpPr>
        <p:spPr/>
        <p:txBody>
          <a:bodyPr/>
          <a:lstStyle/>
          <a:p>
            <a:r>
              <a:rPr lang="fr-FR"/>
              <a:t>Titre de la présentation</a:t>
            </a:r>
          </a:p>
        </p:txBody>
      </p:sp>
      <p:graphicFrame>
        <p:nvGraphicFramePr>
          <p:cNvPr id="6" name="Tableau 5"/>
          <p:cNvGraphicFramePr>
            <a:graphicFrameLocks noGrp="1"/>
          </p:cNvGraphicFramePr>
          <p:nvPr>
            <p:extLst>
              <p:ext uri="{D42A27DB-BD31-4B8C-83A1-F6EECF244321}">
                <p14:modId xmlns:p14="http://schemas.microsoft.com/office/powerpoint/2010/main" val="134081940"/>
              </p:ext>
            </p:extLst>
          </p:nvPr>
        </p:nvGraphicFramePr>
        <p:xfrm>
          <a:off x="571472" y="2500306"/>
          <a:ext cx="8358246" cy="3936777"/>
        </p:xfrm>
        <a:graphic>
          <a:graphicData uri="http://schemas.openxmlformats.org/drawingml/2006/table">
            <a:tbl>
              <a:tblPr firstRow="1" bandRow="1">
                <a:tableStyleId>{5C22544A-7EE6-4342-B048-85BDC9FD1C3A}</a:tableStyleId>
              </a:tblPr>
              <a:tblGrid>
                <a:gridCol w="4179123">
                  <a:extLst>
                    <a:ext uri="{9D8B030D-6E8A-4147-A177-3AD203B41FA5}">
                      <a16:colId xmlns:a16="http://schemas.microsoft.com/office/drawing/2014/main" val="20000"/>
                    </a:ext>
                  </a:extLst>
                </a:gridCol>
                <a:gridCol w="4179123">
                  <a:extLst>
                    <a:ext uri="{9D8B030D-6E8A-4147-A177-3AD203B41FA5}">
                      <a16:colId xmlns:a16="http://schemas.microsoft.com/office/drawing/2014/main" val="20001"/>
                    </a:ext>
                  </a:extLst>
                </a:gridCol>
              </a:tblGrid>
              <a:tr h="355203">
                <a:tc>
                  <a:txBody>
                    <a:bodyPr/>
                    <a:lstStyle/>
                    <a:p>
                      <a:r>
                        <a:rPr lang="fr-FR" sz="1800" b="1" kern="1200" baseline="0" dirty="0">
                          <a:solidFill>
                            <a:schemeClr val="lt1"/>
                          </a:solidFill>
                          <a:latin typeface="+mn-lt"/>
                          <a:ea typeface="+mn-ea"/>
                          <a:cs typeface="+mn-cs"/>
                        </a:rPr>
                        <a:t>Semestre 1</a:t>
                      </a:r>
                      <a:endParaRPr lang="fr-FR" dirty="0"/>
                    </a:p>
                  </a:txBody>
                  <a:tcPr/>
                </a:tc>
                <a:tc>
                  <a:txBody>
                    <a:bodyPr/>
                    <a:lstStyle/>
                    <a:p>
                      <a:r>
                        <a:rPr lang="fr-FR" sz="1800" b="1" kern="1200" baseline="0" dirty="0">
                          <a:solidFill>
                            <a:schemeClr val="lt1"/>
                          </a:solidFill>
                          <a:latin typeface="+mn-lt"/>
                          <a:ea typeface="+mn-ea"/>
                          <a:cs typeface="+mn-cs"/>
                        </a:rPr>
                        <a:t>Semestre 2</a:t>
                      </a:r>
                      <a:endParaRPr lang="fr-FR" dirty="0"/>
                    </a:p>
                  </a:txBody>
                  <a:tcPr/>
                </a:tc>
                <a:extLst>
                  <a:ext uri="{0D108BD9-81ED-4DB2-BD59-A6C34878D82A}">
                    <a16:rowId xmlns:a16="http://schemas.microsoft.com/office/drawing/2014/main" val="10000"/>
                  </a:ext>
                </a:extLst>
              </a:tr>
              <a:tr h="634372">
                <a:tc>
                  <a:txBody>
                    <a:bodyPr/>
                    <a:lstStyle/>
                    <a:p>
                      <a:r>
                        <a:rPr lang="fr-FR" sz="1100" b="1" kern="1200" baseline="0" dirty="0">
                          <a:solidFill>
                            <a:schemeClr val="dk1"/>
                          </a:solidFill>
                          <a:latin typeface="+mn-lt"/>
                          <a:ea typeface="+mn-ea"/>
                          <a:cs typeface="+mn-cs"/>
                        </a:rPr>
                        <a:t>UE 1 Méthodologie et Epistémologie en Linguistique (7)</a:t>
                      </a:r>
                      <a:br>
                        <a:rPr lang="fr-FR" sz="1100" b="1" kern="1200" baseline="0" dirty="0">
                          <a:solidFill>
                            <a:schemeClr val="dk1"/>
                          </a:solidFill>
                          <a:latin typeface="+mn-lt"/>
                          <a:ea typeface="+mn-ea"/>
                          <a:cs typeface="+mn-cs"/>
                        </a:rPr>
                      </a:br>
                      <a:r>
                        <a:rPr lang="fr-FR" sz="1100" kern="1200" baseline="0" dirty="0">
                          <a:solidFill>
                            <a:schemeClr val="dk1"/>
                          </a:solidFill>
                          <a:latin typeface="+mn-lt"/>
                          <a:ea typeface="+mn-ea"/>
                          <a:cs typeface="+mn-cs"/>
                        </a:rPr>
                        <a:t>Tronc commun de la mention</a:t>
                      </a:r>
                      <a:endParaRPr lang="fr-FR" sz="1100" b="1" kern="1200" baseline="0" dirty="0">
                        <a:solidFill>
                          <a:schemeClr val="dk1"/>
                        </a:solidFill>
                        <a:latin typeface="+mn-lt"/>
                        <a:ea typeface="+mn-ea"/>
                        <a:cs typeface="+mn-cs"/>
                      </a:endParaRPr>
                    </a:p>
                  </a:txBody>
                  <a:tcPr/>
                </a:tc>
                <a:tc>
                  <a:txBody>
                    <a:bodyPr/>
                    <a:lstStyle/>
                    <a:p>
                      <a:r>
                        <a:rPr lang="fr-FR" sz="1100" b="1" kern="1200" baseline="0" dirty="0">
                          <a:solidFill>
                            <a:schemeClr val="dk1"/>
                          </a:solidFill>
                          <a:latin typeface="+mn-lt"/>
                          <a:ea typeface="+mn-ea"/>
                          <a:cs typeface="+mn-cs"/>
                        </a:rPr>
                        <a:t>UE 1 Méthodologie et Epistémologie en Linguistique  (4)</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fr-FR" sz="1100" kern="1200" baseline="0" dirty="0">
                          <a:solidFill>
                            <a:schemeClr val="dk1"/>
                          </a:solidFill>
                          <a:latin typeface="+mn-lt"/>
                          <a:ea typeface="+mn-ea"/>
                          <a:cs typeface="+mn-cs"/>
                        </a:rPr>
                        <a:t>Logiques et langues naturelles</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fr-FR" sz="1100" kern="1200" baseline="0" dirty="0">
                          <a:solidFill>
                            <a:schemeClr val="dk1"/>
                          </a:solidFill>
                          <a:latin typeface="+mn-lt"/>
                          <a:ea typeface="+mn-ea"/>
                          <a:cs typeface="+mn-cs"/>
                        </a:rPr>
                        <a:t>Atelier corpus</a:t>
                      </a:r>
                      <a:endParaRPr lang="fr-FR" sz="1100" dirty="0"/>
                    </a:p>
                  </a:txBody>
                  <a:tcPr/>
                </a:tc>
                <a:extLst>
                  <a:ext uri="{0D108BD9-81ED-4DB2-BD59-A6C34878D82A}">
                    <a16:rowId xmlns:a16="http://schemas.microsoft.com/office/drawing/2014/main" val="10001"/>
                  </a:ext>
                </a:extLst>
              </a:tr>
              <a:tr h="928694">
                <a:tc>
                  <a:txBody>
                    <a:bodyPr/>
                    <a:lstStyle/>
                    <a:p>
                      <a:r>
                        <a:rPr lang="fr-FR" sz="1100" b="1" kern="1200" baseline="0" dirty="0">
                          <a:solidFill>
                            <a:schemeClr val="dk1"/>
                          </a:solidFill>
                          <a:latin typeface="+mn-lt"/>
                          <a:ea typeface="+mn-ea"/>
                          <a:cs typeface="+mn-cs"/>
                        </a:rPr>
                        <a:t>UE 2 Informatique, langage et interactions (8)</a:t>
                      </a:r>
                    </a:p>
                    <a:p>
                      <a:pPr marL="228600" indent="-228600">
                        <a:buAutoNum type="arabicParenBoth"/>
                      </a:pPr>
                      <a:r>
                        <a:rPr lang="fr-FR" sz="1100" kern="1200" baseline="0" dirty="0">
                          <a:solidFill>
                            <a:schemeClr val="dk1"/>
                          </a:solidFill>
                          <a:latin typeface="+mn-lt"/>
                          <a:ea typeface="+mn-ea"/>
                          <a:cs typeface="+mn-cs"/>
                        </a:rPr>
                        <a:t>Production et perception de la parole </a:t>
                      </a:r>
                    </a:p>
                    <a:p>
                      <a:pPr marL="228600" indent="-228600">
                        <a:buAutoNum type="arabicParenBoth"/>
                      </a:pPr>
                      <a:r>
                        <a:rPr lang="fr-FR" sz="1100" kern="1200" baseline="0" dirty="0">
                          <a:solidFill>
                            <a:schemeClr val="dk1"/>
                          </a:solidFill>
                          <a:latin typeface="+mn-lt"/>
                          <a:ea typeface="+mn-ea"/>
                          <a:cs typeface="+mn-cs"/>
                        </a:rPr>
                        <a:t>Sciences affectives</a:t>
                      </a:r>
                    </a:p>
                    <a:p>
                      <a:pPr marL="228600" indent="-228600">
                        <a:buAutoNum type="arabicParenBoth"/>
                      </a:pPr>
                      <a:r>
                        <a:rPr lang="fr-FR" sz="1100" kern="1200" baseline="0" dirty="0">
                          <a:solidFill>
                            <a:schemeClr val="dk1"/>
                          </a:solidFill>
                          <a:latin typeface="+mn-lt"/>
                          <a:ea typeface="+mn-ea"/>
                          <a:cs typeface="+mn-cs"/>
                        </a:rPr>
                        <a:t>Dialogues et serveurs vocaux</a:t>
                      </a:r>
                    </a:p>
                    <a:p>
                      <a:pPr marL="228600" indent="-228600">
                        <a:buAutoNum type="arabicParenBoth"/>
                      </a:pPr>
                      <a:r>
                        <a:rPr lang="fr-FR" sz="1100" kern="1200" baseline="0" dirty="0">
                          <a:solidFill>
                            <a:schemeClr val="dk1"/>
                          </a:solidFill>
                          <a:latin typeface="+mn-lt"/>
                          <a:ea typeface="+mn-ea"/>
                          <a:cs typeface="+mn-cs"/>
                        </a:rPr>
                        <a:t>Indexation sémantique et recherche d’information</a:t>
                      </a:r>
                    </a:p>
                  </a:txBody>
                  <a:tcPr/>
                </a:tc>
                <a:tc>
                  <a:txBody>
                    <a:bodyPr/>
                    <a:lstStyle/>
                    <a:p>
                      <a:r>
                        <a:rPr lang="fr-FR" sz="1100" b="1" kern="1200" baseline="0" dirty="0">
                          <a:solidFill>
                            <a:schemeClr val="dk1"/>
                          </a:solidFill>
                          <a:latin typeface="+mn-lt"/>
                          <a:ea typeface="+mn-ea"/>
                          <a:cs typeface="+mn-cs"/>
                        </a:rPr>
                        <a:t>UE 2 Paralinguistique, cognition et physiologie (6)</a:t>
                      </a:r>
                    </a:p>
                    <a:p>
                      <a:pPr marL="228600" indent="-228600">
                        <a:buAutoNum type="arabicParenBoth"/>
                      </a:pPr>
                      <a:r>
                        <a:rPr lang="fr-FR" sz="1100" kern="1200" baseline="0" dirty="0">
                          <a:solidFill>
                            <a:schemeClr val="dk1"/>
                          </a:solidFill>
                          <a:latin typeface="+mn-lt"/>
                          <a:ea typeface="+mn-ea"/>
                          <a:cs typeface="+mn-cs"/>
                        </a:rPr>
                        <a:t>Reconnaissance  et compréhension de la parole</a:t>
                      </a:r>
                    </a:p>
                    <a:p>
                      <a:pPr marL="228600" indent="-228600">
                        <a:buAutoNum type="arabicParenBoth"/>
                      </a:pPr>
                      <a:r>
                        <a:rPr lang="fr-FR" sz="1100" kern="1200" baseline="0" dirty="0">
                          <a:solidFill>
                            <a:schemeClr val="dk1"/>
                          </a:solidFill>
                          <a:latin typeface="+mn-lt"/>
                          <a:ea typeface="+mn-ea"/>
                          <a:cs typeface="+mn-cs"/>
                        </a:rPr>
                        <a:t>Synthèse de la parole et caractéristiques individuelles</a:t>
                      </a:r>
                    </a:p>
                    <a:p>
                      <a:pPr marL="228600" indent="-228600">
                        <a:buAutoNum type="arabicParenBoth"/>
                      </a:pPr>
                      <a:r>
                        <a:rPr lang="fr-FR" sz="1100" dirty="0"/>
                        <a:t>Cognition, sentiment, opinion</a:t>
                      </a:r>
                    </a:p>
                  </a:txBody>
                  <a:tcPr/>
                </a:tc>
                <a:extLst>
                  <a:ext uri="{0D108BD9-81ED-4DB2-BD59-A6C34878D82A}">
                    <a16:rowId xmlns:a16="http://schemas.microsoft.com/office/drawing/2014/main" val="10002"/>
                  </a:ext>
                </a:extLst>
              </a:tr>
              <a:tr h="641996">
                <a:tc>
                  <a:txBody>
                    <a:bodyPr/>
                    <a:lstStyle/>
                    <a:p>
                      <a:r>
                        <a:rPr lang="fr-FR" sz="1100" b="1" kern="1200" baseline="0" dirty="0">
                          <a:solidFill>
                            <a:schemeClr val="dk1"/>
                          </a:solidFill>
                          <a:latin typeface="+mn-lt"/>
                          <a:ea typeface="+mn-ea"/>
                          <a:cs typeface="+mn-cs"/>
                        </a:rPr>
                        <a:t>UE 3 Traitement automatique du langage II (5)</a:t>
                      </a:r>
                    </a:p>
                    <a:p>
                      <a:pPr marL="228600" indent="-228600">
                        <a:buAutoNum type="arabicParenBoth"/>
                      </a:pPr>
                      <a:r>
                        <a:rPr lang="fr-FR" sz="1100" kern="1200" baseline="0" dirty="0">
                          <a:solidFill>
                            <a:schemeClr val="dk1"/>
                          </a:solidFill>
                          <a:latin typeface="+mn-lt"/>
                          <a:ea typeface="+mn-ea"/>
                          <a:cs typeface="+mn-cs"/>
                        </a:rPr>
                        <a:t>Plateformes logicielles pour le TAL</a:t>
                      </a:r>
                    </a:p>
                    <a:p>
                      <a:pPr marL="228600" indent="-228600">
                        <a:buAutoNum type="arabicParenBoth"/>
                      </a:pPr>
                      <a:r>
                        <a:rPr lang="fr-FR" sz="1100" kern="1200" baseline="0" dirty="0">
                          <a:solidFill>
                            <a:schemeClr val="dk1"/>
                          </a:solidFill>
                          <a:latin typeface="+mn-lt"/>
                          <a:ea typeface="+mn-ea"/>
                          <a:cs typeface="+mn-cs"/>
                        </a:rPr>
                        <a:t>Traduction automatique</a:t>
                      </a:r>
                      <a:endParaRPr lang="fr-FR" sz="1100" dirty="0"/>
                    </a:p>
                  </a:txBody>
                  <a:tcPr/>
                </a:tc>
                <a:tc>
                  <a:txBody>
                    <a:bodyPr/>
                    <a:lstStyle/>
                    <a:p>
                      <a:r>
                        <a:rPr lang="fr-FR" sz="1100" b="1" kern="1200" baseline="0" dirty="0">
                          <a:solidFill>
                            <a:schemeClr val="dk1"/>
                          </a:solidFill>
                          <a:latin typeface="+mn-lt"/>
                          <a:ea typeface="+mn-ea"/>
                          <a:cs typeface="+mn-cs"/>
                        </a:rPr>
                        <a:t>UE 3 Sémantiques, connaissances et corpus (5)</a:t>
                      </a:r>
                    </a:p>
                    <a:p>
                      <a:pPr marL="228600" indent="-228600">
                        <a:buAutoNum type="arabicParenBoth"/>
                      </a:pPr>
                      <a:r>
                        <a:rPr lang="fr-FR" sz="1100" kern="1200" baseline="0" dirty="0">
                          <a:solidFill>
                            <a:schemeClr val="dk1"/>
                          </a:solidFill>
                          <a:latin typeface="+mn-lt"/>
                          <a:ea typeface="+mn-ea"/>
                          <a:cs typeface="+mn-cs"/>
                        </a:rPr>
                        <a:t>Structures de connaissances et raisonnement</a:t>
                      </a:r>
                    </a:p>
                    <a:p>
                      <a:pPr marL="228600" indent="-228600">
                        <a:buAutoNum type="arabicParenBoth"/>
                      </a:pPr>
                      <a:r>
                        <a:rPr lang="fr-FR" sz="1100" kern="1200" baseline="0" dirty="0">
                          <a:solidFill>
                            <a:schemeClr val="dk1"/>
                          </a:solidFill>
                          <a:latin typeface="+mn-lt"/>
                          <a:ea typeface="+mn-ea"/>
                          <a:cs typeface="+mn-cs"/>
                        </a:rPr>
                        <a:t>Terminologie et </a:t>
                      </a:r>
                      <a:r>
                        <a:rPr lang="fr-FR" sz="1100" kern="1200" baseline="0" dirty="0" err="1">
                          <a:solidFill>
                            <a:schemeClr val="dk1"/>
                          </a:solidFill>
                          <a:latin typeface="+mn-lt"/>
                          <a:ea typeface="+mn-ea"/>
                          <a:cs typeface="+mn-cs"/>
                        </a:rPr>
                        <a:t>stylométrie</a:t>
                      </a:r>
                      <a:endParaRPr lang="fr-FR" sz="1100" kern="1200" baseline="0" dirty="0">
                        <a:solidFill>
                          <a:schemeClr val="dk1"/>
                        </a:solidFill>
                        <a:latin typeface="+mn-lt"/>
                        <a:ea typeface="+mn-ea"/>
                        <a:cs typeface="+mn-cs"/>
                      </a:endParaRPr>
                    </a:p>
                    <a:p>
                      <a:pPr marL="228600" indent="-228600">
                        <a:buAutoNum type="arabicParenBoth"/>
                      </a:pPr>
                      <a:r>
                        <a:rPr lang="fr-FR" sz="1100" kern="1200" baseline="0" dirty="0">
                          <a:solidFill>
                            <a:schemeClr val="dk1"/>
                          </a:solidFill>
                          <a:latin typeface="+mn-lt"/>
                          <a:ea typeface="+mn-ea"/>
                          <a:cs typeface="+mn-cs"/>
                        </a:rPr>
                        <a:t>Annotation collaborative de corpus</a:t>
                      </a:r>
                    </a:p>
                  </a:txBody>
                  <a:tcPr/>
                </a:tc>
                <a:extLst>
                  <a:ext uri="{0D108BD9-81ED-4DB2-BD59-A6C34878D82A}">
                    <a16:rowId xmlns:a16="http://schemas.microsoft.com/office/drawing/2014/main" val="10003"/>
                  </a:ext>
                </a:extLst>
              </a:tr>
              <a:tr h="740006">
                <a:tc>
                  <a:txBody>
                    <a:bodyPr/>
                    <a:lstStyle/>
                    <a:p>
                      <a:r>
                        <a:rPr lang="fr-FR" sz="1100" b="1" kern="1200" baseline="0" dirty="0">
                          <a:solidFill>
                            <a:schemeClr val="dk1"/>
                          </a:solidFill>
                          <a:latin typeface="+mn-lt"/>
                          <a:ea typeface="+mn-ea"/>
                          <a:cs typeface="+mn-cs"/>
                        </a:rPr>
                        <a:t>UE 4 Société Numérique (7)</a:t>
                      </a:r>
                    </a:p>
                    <a:p>
                      <a:pPr marL="228600" indent="-228600">
                        <a:buAutoNum type="arabicParenBoth"/>
                      </a:pPr>
                      <a:r>
                        <a:rPr lang="fr-FR" sz="1100" kern="1200" baseline="0" dirty="0">
                          <a:solidFill>
                            <a:schemeClr val="dk1"/>
                          </a:solidFill>
                          <a:latin typeface="+mn-lt"/>
                          <a:ea typeface="+mn-ea"/>
                          <a:cs typeface="+mn-cs"/>
                        </a:rPr>
                        <a:t>Management de projets</a:t>
                      </a:r>
                    </a:p>
                    <a:p>
                      <a:pPr marL="228600" indent="-228600">
                        <a:buAutoNum type="arabicParenBoth"/>
                      </a:pPr>
                      <a:r>
                        <a:rPr lang="fr-FR" sz="1100" kern="1200" baseline="0" dirty="0">
                          <a:solidFill>
                            <a:schemeClr val="dk1"/>
                          </a:solidFill>
                          <a:latin typeface="+mn-lt"/>
                          <a:ea typeface="+mn-ea"/>
                          <a:cs typeface="+mn-cs"/>
                        </a:rPr>
                        <a:t>Droit et responsabilité</a:t>
                      </a:r>
                    </a:p>
                    <a:p>
                      <a:pPr marL="228600" indent="-228600">
                        <a:buAutoNum type="arabicParenBoth"/>
                      </a:pPr>
                      <a:r>
                        <a:rPr lang="fr-FR" sz="1100" dirty="0"/>
                        <a:t>Génie logiciel </a:t>
                      </a:r>
                    </a:p>
                  </a:txBody>
                  <a:tcPr/>
                </a:tc>
                <a:tc>
                  <a:txBody>
                    <a:bodyPr/>
                    <a:lstStyle/>
                    <a:p>
                      <a:r>
                        <a:rPr lang="fr-FR" sz="1100" b="1" kern="1200" baseline="0" dirty="0">
                          <a:solidFill>
                            <a:schemeClr val="dk1"/>
                          </a:solidFill>
                          <a:latin typeface="+mn-lt"/>
                          <a:ea typeface="+mn-ea"/>
                          <a:cs typeface="+mn-cs"/>
                        </a:rPr>
                        <a:t>UE 4 Finalité (recherche ou professionnelle) (11)</a:t>
                      </a:r>
                    </a:p>
                    <a:p>
                      <a:r>
                        <a:rPr lang="fr-FR" sz="1100" kern="1200" baseline="0" dirty="0">
                          <a:solidFill>
                            <a:schemeClr val="dk1"/>
                          </a:solidFill>
                          <a:latin typeface="+mn-lt"/>
                          <a:ea typeface="+mn-ea"/>
                          <a:cs typeface="+mn-cs"/>
                        </a:rPr>
                        <a:t>Soutenance du mémoire de recherche </a:t>
                      </a:r>
                    </a:p>
                    <a:p>
                      <a:r>
                        <a:rPr lang="fr-FR" sz="1100" kern="1200" baseline="0" dirty="0">
                          <a:solidFill>
                            <a:schemeClr val="dk1"/>
                          </a:solidFill>
                          <a:latin typeface="+mn-lt"/>
                          <a:ea typeface="+mn-ea"/>
                          <a:cs typeface="+mn-cs"/>
                        </a:rPr>
                        <a:t>ou Soutenance du stage en entreprise</a:t>
                      </a:r>
                      <a:endParaRPr lang="fr-FR" sz="1100" dirty="0"/>
                    </a:p>
                  </a:txBody>
                  <a:tcPr/>
                </a:tc>
                <a:extLst>
                  <a:ext uri="{0D108BD9-81ED-4DB2-BD59-A6C34878D82A}">
                    <a16:rowId xmlns:a16="http://schemas.microsoft.com/office/drawing/2014/main" val="10004"/>
                  </a:ext>
                </a:extLst>
              </a:tr>
              <a:tr h="483005">
                <a:tc>
                  <a:txBody>
                    <a:bodyPr/>
                    <a:lstStyle/>
                    <a:p>
                      <a:r>
                        <a:rPr lang="fr-FR" sz="1100" b="1" kern="1200" baseline="0" dirty="0">
                          <a:solidFill>
                            <a:schemeClr val="dk1"/>
                          </a:solidFill>
                          <a:latin typeface="+mn-lt"/>
                          <a:ea typeface="+mn-ea"/>
                          <a:cs typeface="+mn-cs"/>
                        </a:rPr>
                        <a:t>UE 5 Langues (3)</a:t>
                      </a:r>
                    </a:p>
                  </a:txBody>
                  <a:tcPr/>
                </a:tc>
                <a:tc>
                  <a:txBody>
                    <a:bodyPr/>
                    <a:lstStyle/>
                    <a:p>
                      <a:r>
                        <a:rPr lang="fr-FR" sz="1100" b="1" kern="1200" baseline="0" dirty="0">
                          <a:solidFill>
                            <a:schemeClr val="dk1"/>
                          </a:solidFill>
                          <a:latin typeface="+mn-lt"/>
                          <a:ea typeface="+mn-ea"/>
                          <a:cs typeface="+mn-cs"/>
                        </a:rPr>
                        <a:t>UE 5 Langues (3)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350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9867A-50C7-4EA8-AD53-279C8F9C8542}"/>
              </a:ext>
            </a:extLst>
          </p:cNvPr>
          <p:cNvSpPr>
            <a:spLocks noGrp="1"/>
          </p:cNvSpPr>
          <p:nvPr>
            <p:ph type="title"/>
          </p:nvPr>
        </p:nvSpPr>
        <p:spPr>
          <a:xfrm>
            <a:off x="857224" y="989856"/>
            <a:ext cx="7829576" cy="796070"/>
          </a:xfrm>
        </p:spPr>
        <p:txBody>
          <a:bodyPr>
            <a:normAutofit/>
          </a:bodyPr>
          <a:lstStyle/>
          <a:p>
            <a:r>
              <a:rPr lang="fr-FR" dirty="0">
                <a:solidFill>
                  <a:srgbClr val="FFFF00"/>
                </a:solidFill>
              </a:rPr>
              <a:t>Politique des stages</a:t>
            </a:r>
            <a:endParaRPr lang="fr-FR" sz="3100" i="1" dirty="0">
              <a:solidFill>
                <a:srgbClr val="FFFF00"/>
              </a:solidFill>
            </a:endParaRPr>
          </a:p>
        </p:txBody>
      </p:sp>
      <p:sp>
        <p:nvSpPr>
          <p:cNvPr id="4" name="Espace réservé du texte 3">
            <a:extLst>
              <a:ext uri="{FF2B5EF4-FFF2-40B4-BE49-F238E27FC236}">
                <a16:creationId xmlns:a16="http://schemas.microsoft.com/office/drawing/2014/main" id="{F5C6E1EF-F6E7-4B37-8365-E76ED42F67CF}"/>
              </a:ext>
            </a:extLst>
          </p:cNvPr>
          <p:cNvSpPr>
            <a:spLocks noGrp="1"/>
          </p:cNvSpPr>
          <p:nvPr>
            <p:ph type="body" sz="quarter" idx="12"/>
          </p:nvPr>
        </p:nvSpPr>
        <p:spPr>
          <a:xfrm>
            <a:off x="928662" y="2071678"/>
            <a:ext cx="7715304" cy="4286280"/>
          </a:xfrm>
        </p:spPr>
        <p:txBody>
          <a:bodyPr>
            <a:normAutofit lnSpcReduction="10000"/>
          </a:bodyPr>
          <a:lstStyle/>
          <a:p>
            <a:pPr marL="342900" indent="-342900">
              <a:buFont typeface="Arial" panose="020B0604020202020204" pitchFamily="34" charset="0"/>
              <a:buChar char="•"/>
            </a:pPr>
            <a:r>
              <a:rPr lang="fr-FR" sz="2800" dirty="0">
                <a:solidFill>
                  <a:srgbClr val="FFFF00"/>
                </a:solidFill>
                <a:latin typeface="+mn-lt"/>
              </a:rPr>
              <a:t>Stage en entreprise en 1</a:t>
            </a:r>
            <a:r>
              <a:rPr lang="fr-FR" sz="2800" baseline="30000" dirty="0">
                <a:solidFill>
                  <a:srgbClr val="FFFF00"/>
                </a:solidFill>
                <a:latin typeface="+mn-lt"/>
              </a:rPr>
              <a:t>ère </a:t>
            </a:r>
            <a:r>
              <a:rPr lang="fr-FR" sz="2800" dirty="0">
                <a:solidFill>
                  <a:srgbClr val="FFFF00"/>
                </a:solidFill>
                <a:latin typeface="+mn-lt"/>
              </a:rPr>
              <a:t>année</a:t>
            </a:r>
            <a:endParaRPr lang="fr-FR" sz="2800" baseline="30000" dirty="0">
              <a:solidFill>
                <a:srgbClr val="FFFF00"/>
              </a:solidFill>
              <a:latin typeface="+mn-lt"/>
            </a:endParaRPr>
          </a:p>
          <a:p>
            <a:pPr marL="342900" indent="-342900">
              <a:buFont typeface="Arial" panose="020B0604020202020204" pitchFamily="34" charset="0"/>
              <a:buChar char="•"/>
            </a:pPr>
            <a:r>
              <a:rPr lang="fr-FR" sz="2400" dirty="0">
                <a:solidFill>
                  <a:schemeClr val="bg1"/>
                </a:solidFill>
                <a:latin typeface="+mn-lt"/>
              </a:rPr>
              <a:t>entre juin et septembre</a:t>
            </a:r>
          </a:p>
          <a:p>
            <a:pPr marL="342900" indent="-342900">
              <a:buFont typeface="Arial" panose="020B0604020202020204" pitchFamily="34" charset="0"/>
              <a:buChar char="•"/>
            </a:pPr>
            <a:r>
              <a:rPr lang="fr-FR" sz="2400" dirty="0">
                <a:solidFill>
                  <a:schemeClr val="bg1"/>
                </a:solidFill>
                <a:latin typeface="+mn-lt"/>
              </a:rPr>
              <a:t>pas de crédit associé</a:t>
            </a:r>
          </a:p>
          <a:p>
            <a:pPr marL="342900" indent="-342900">
              <a:buFont typeface="Arial" panose="020B0604020202020204" pitchFamily="34" charset="0"/>
              <a:buChar char="•"/>
            </a:pPr>
            <a:endParaRPr lang="fr-FR" sz="2400" dirty="0">
              <a:solidFill>
                <a:schemeClr val="bg1"/>
              </a:solidFill>
              <a:latin typeface="+mn-lt"/>
            </a:endParaRPr>
          </a:p>
          <a:p>
            <a:pPr marL="342900" indent="-342900">
              <a:buFont typeface="Arial" panose="020B0604020202020204" pitchFamily="34" charset="0"/>
              <a:buChar char="•"/>
            </a:pPr>
            <a:r>
              <a:rPr lang="fr-FR" sz="2800" dirty="0">
                <a:solidFill>
                  <a:srgbClr val="FFFF00"/>
                </a:solidFill>
                <a:latin typeface="+mn-lt"/>
              </a:rPr>
              <a:t>Année de césure entre M1 et M2 </a:t>
            </a:r>
          </a:p>
          <a:p>
            <a:pPr marL="342900" indent="-342900">
              <a:buFont typeface="Arial" panose="020B0604020202020204" pitchFamily="34" charset="0"/>
              <a:buChar char="•"/>
            </a:pPr>
            <a:r>
              <a:rPr lang="fr-FR" sz="2400" dirty="0">
                <a:solidFill>
                  <a:schemeClr val="bg1"/>
                </a:solidFill>
                <a:latin typeface="+mn-lt"/>
              </a:rPr>
              <a:t>Stages longs en entreprise ou dans un laboratoire à l’étranger </a:t>
            </a:r>
          </a:p>
          <a:p>
            <a:pPr marL="342900" indent="-342900">
              <a:buFont typeface="Arial" panose="020B0604020202020204" pitchFamily="34" charset="0"/>
              <a:buChar char="•"/>
            </a:pPr>
            <a:endParaRPr lang="fr-FR" sz="2400" dirty="0">
              <a:solidFill>
                <a:schemeClr val="bg1"/>
              </a:solidFill>
              <a:latin typeface="+mn-lt"/>
            </a:endParaRPr>
          </a:p>
          <a:p>
            <a:pPr marL="342900" indent="-342900">
              <a:buFont typeface="Arial" panose="020B0604020202020204" pitchFamily="34" charset="0"/>
              <a:buChar char="•"/>
            </a:pPr>
            <a:r>
              <a:rPr lang="fr-FR" sz="2800" dirty="0">
                <a:solidFill>
                  <a:srgbClr val="FFFF00"/>
                </a:solidFill>
                <a:latin typeface="+mn-lt"/>
              </a:rPr>
              <a:t>Stage en entreprise en 2</a:t>
            </a:r>
            <a:r>
              <a:rPr lang="fr-FR" sz="2800" baseline="30000" dirty="0">
                <a:solidFill>
                  <a:srgbClr val="FFFF00"/>
                </a:solidFill>
                <a:latin typeface="+mn-lt"/>
              </a:rPr>
              <a:t>ème </a:t>
            </a:r>
            <a:r>
              <a:rPr lang="fr-FR" sz="2800" dirty="0">
                <a:solidFill>
                  <a:srgbClr val="FFFF00"/>
                </a:solidFill>
                <a:latin typeface="+mn-lt"/>
              </a:rPr>
              <a:t>année</a:t>
            </a:r>
          </a:p>
          <a:p>
            <a:pPr marL="342900" indent="-342900">
              <a:buFont typeface="Arial" panose="020B0604020202020204" pitchFamily="34" charset="0"/>
              <a:buChar char="•"/>
            </a:pPr>
            <a:r>
              <a:rPr lang="fr-FR" sz="2400" dirty="0">
                <a:solidFill>
                  <a:schemeClr val="bg1"/>
                </a:solidFill>
                <a:latin typeface="+mn-lt"/>
              </a:rPr>
              <a:t>5 mois minimum</a:t>
            </a:r>
          </a:p>
          <a:p>
            <a:pPr marL="342900" indent="-342900">
              <a:buFont typeface="Arial" panose="020B0604020202020204" pitchFamily="34" charset="0"/>
              <a:buChar char="•"/>
            </a:pPr>
            <a:r>
              <a:rPr lang="fr-FR" sz="2400" dirty="0">
                <a:solidFill>
                  <a:schemeClr val="bg1"/>
                </a:solidFill>
                <a:latin typeface="+mn-lt"/>
              </a:rPr>
              <a:t>entre avril et décembre</a:t>
            </a:r>
          </a:p>
          <a:p>
            <a:pPr marL="342900" indent="-342900">
              <a:buFont typeface="Arial" panose="020B0604020202020204" pitchFamily="34" charset="0"/>
              <a:buChar char="•"/>
            </a:pPr>
            <a:r>
              <a:rPr lang="fr-FR" sz="2400" dirty="0">
                <a:solidFill>
                  <a:schemeClr val="bg1"/>
                </a:solidFill>
                <a:latin typeface="+mn-lt"/>
              </a:rPr>
              <a:t>12 crédits</a:t>
            </a:r>
          </a:p>
          <a:p>
            <a:pPr marL="342900" indent="-342900">
              <a:buFont typeface="Arial" panose="020B0604020202020204" pitchFamily="34" charset="0"/>
              <a:buChar char="•"/>
            </a:pPr>
            <a:endParaRPr lang="fr-FR" sz="2400" dirty="0"/>
          </a:p>
        </p:txBody>
      </p:sp>
      <p:sp>
        <p:nvSpPr>
          <p:cNvPr id="8" name="Espace réservé du pied de page 3"/>
          <p:cNvSpPr>
            <a:spLocks noGrp="1"/>
          </p:cNvSpPr>
          <p:nvPr>
            <p:ph type="ftr" sz="quarter" idx="4294967295"/>
          </p:nvPr>
        </p:nvSpPr>
        <p:spPr>
          <a:xfrm>
            <a:off x="0" y="6600825"/>
            <a:ext cx="2519363" cy="107950"/>
          </a:xfrm>
        </p:spPr>
        <p:txBody>
          <a:bodyPr/>
          <a:lstStyle/>
          <a:p>
            <a:r>
              <a:rPr lang="fr-FR" dirty="0"/>
              <a:t>Parcours Langue et Informatique</a:t>
            </a:r>
          </a:p>
        </p:txBody>
      </p:sp>
    </p:spTree>
    <p:extLst>
      <p:ext uri="{BB962C8B-B14F-4D97-AF65-F5344CB8AC3E}">
        <p14:creationId xmlns:p14="http://schemas.microsoft.com/office/powerpoint/2010/main" val="22992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9867A-50C7-4EA8-AD53-279C8F9C8542}"/>
              </a:ext>
            </a:extLst>
          </p:cNvPr>
          <p:cNvSpPr>
            <a:spLocks noGrp="1"/>
          </p:cNvSpPr>
          <p:nvPr>
            <p:ph type="title"/>
          </p:nvPr>
        </p:nvSpPr>
        <p:spPr>
          <a:xfrm>
            <a:off x="857224" y="989856"/>
            <a:ext cx="7829576" cy="796070"/>
          </a:xfrm>
        </p:spPr>
        <p:txBody>
          <a:bodyPr>
            <a:normAutofit fontScale="90000"/>
          </a:bodyPr>
          <a:lstStyle/>
          <a:p>
            <a:r>
              <a:rPr lang="fr-FR" dirty="0">
                <a:solidFill>
                  <a:srgbClr val="FFFF00"/>
                </a:solidFill>
              </a:rPr>
              <a:t>Métiers de la linguistique informatique</a:t>
            </a:r>
            <a:endParaRPr lang="fr-FR" sz="3100" i="1" dirty="0">
              <a:solidFill>
                <a:srgbClr val="FFFF00"/>
              </a:solidFill>
            </a:endParaRPr>
          </a:p>
        </p:txBody>
      </p:sp>
      <p:sp>
        <p:nvSpPr>
          <p:cNvPr id="4" name="Espace réservé du texte 3">
            <a:extLst>
              <a:ext uri="{FF2B5EF4-FFF2-40B4-BE49-F238E27FC236}">
                <a16:creationId xmlns:a16="http://schemas.microsoft.com/office/drawing/2014/main" id="{F5C6E1EF-F6E7-4B37-8365-E76ED42F67CF}"/>
              </a:ext>
            </a:extLst>
          </p:cNvPr>
          <p:cNvSpPr>
            <a:spLocks noGrp="1"/>
          </p:cNvSpPr>
          <p:nvPr>
            <p:ph type="body" sz="quarter" idx="12"/>
          </p:nvPr>
        </p:nvSpPr>
        <p:spPr>
          <a:xfrm>
            <a:off x="1071538" y="2071678"/>
            <a:ext cx="7715304" cy="4286280"/>
          </a:xfrm>
        </p:spPr>
        <p:txBody>
          <a:bodyPr>
            <a:normAutofit fontScale="70000" lnSpcReduction="20000"/>
          </a:bodyPr>
          <a:lstStyle/>
          <a:p>
            <a:pPr marL="342900" indent="-342900" algn="just">
              <a:buFont typeface="Arial" panose="020B0604020202020204" pitchFamily="34" charset="0"/>
              <a:buChar char="•"/>
            </a:pPr>
            <a:r>
              <a:rPr lang="fr-FR" sz="3400" dirty="0">
                <a:solidFill>
                  <a:srgbClr val="FFFF00"/>
                </a:solidFill>
                <a:latin typeface="+mn-lt"/>
              </a:rPr>
              <a:t>Traitement automatique des langues</a:t>
            </a:r>
          </a:p>
          <a:p>
            <a:pPr marL="342900" indent="-342900" algn="just"/>
            <a:r>
              <a:rPr lang="fr-FR" sz="2800" dirty="0">
                <a:solidFill>
                  <a:schemeClr val="bg1"/>
                </a:solidFill>
                <a:latin typeface="+mn-lt"/>
              </a:rPr>
              <a:t>	Synthèse et résumés automatiques d’informations, traduction automatique ou aide informatique à la traduction, annotations automatiques de documents</a:t>
            </a:r>
          </a:p>
          <a:p>
            <a:pPr marL="342900" indent="-342900">
              <a:buFont typeface="Arial" panose="020B0604020202020204" pitchFamily="34" charset="0"/>
              <a:buChar char="•"/>
            </a:pPr>
            <a:endParaRPr lang="fr-FR" sz="2800" dirty="0">
              <a:solidFill>
                <a:schemeClr val="bg1"/>
              </a:solidFill>
              <a:latin typeface="+mn-lt"/>
            </a:endParaRPr>
          </a:p>
          <a:p>
            <a:pPr marL="342900" indent="-342900">
              <a:buFont typeface="Arial" panose="020B0604020202020204" pitchFamily="34" charset="0"/>
              <a:buChar char="•"/>
            </a:pPr>
            <a:r>
              <a:rPr lang="fr-FR" sz="3400" dirty="0">
                <a:solidFill>
                  <a:srgbClr val="FFFF00"/>
                </a:solidFill>
                <a:latin typeface="+mn-lt"/>
              </a:rPr>
              <a:t>Traitement automatique de la parole</a:t>
            </a:r>
          </a:p>
          <a:p>
            <a:pPr marL="342900" indent="-342900" algn="just"/>
            <a:r>
              <a:rPr lang="fr-FR" sz="2800" dirty="0">
                <a:solidFill>
                  <a:schemeClr val="bg1"/>
                </a:solidFill>
                <a:latin typeface="+mn-lt"/>
              </a:rPr>
              <a:t>	Ingénieur technologies vocales, responsable plateforme voix, création de services VXML, logiciel de rééducation pour orthophonistes</a:t>
            </a:r>
          </a:p>
          <a:p>
            <a:pPr marL="342900" indent="-342900">
              <a:buFont typeface="Arial" panose="020B0604020202020204" pitchFamily="34" charset="0"/>
              <a:buChar char="•"/>
            </a:pPr>
            <a:endParaRPr lang="fr-FR" sz="2800" dirty="0">
              <a:solidFill>
                <a:schemeClr val="bg1"/>
              </a:solidFill>
              <a:latin typeface="+mn-lt"/>
            </a:endParaRPr>
          </a:p>
          <a:p>
            <a:pPr marL="342900" indent="-342900">
              <a:buFont typeface="Arial" panose="020B0604020202020204" pitchFamily="34" charset="0"/>
              <a:buChar char="•"/>
            </a:pPr>
            <a:r>
              <a:rPr lang="fr-FR" sz="3400" dirty="0">
                <a:solidFill>
                  <a:srgbClr val="FFFF00"/>
                </a:solidFill>
                <a:latin typeface="+mn-lt"/>
              </a:rPr>
              <a:t>Ingénierie des connaissances</a:t>
            </a:r>
          </a:p>
          <a:p>
            <a:pPr marL="342900" indent="-342900" algn="just"/>
            <a:r>
              <a:rPr lang="fr-FR" sz="2800" dirty="0">
                <a:solidFill>
                  <a:schemeClr val="bg1"/>
                </a:solidFill>
                <a:latin typeface="+mn-lt"/>
              </a:rPr>
              <a:t>	Construction et peuplement d’ontologies, systèmes de recherche sémantique d’Informations</a:t>
            </a:r>
          </a:p>
          <a:p>
            <a:pPr marL="342900" indent="-342900">
              <a:buFont typeface="Arial" panose="020B0604020202020204" pitchFamily="34" charset="0"/>
              <a:buChar char="•"/>
            </a:pPr>
            <a:endParaRPr lang="fr-FR" sz="2800" dirty="0">
              <a:solidFill>
                <a:schemeClr val="tx2">
                  <a:lumMod val="20000"/>
                  <a:lumOff val="80000"/>
                </a:schemeClr>
              </a:solidFill>
              <a:latin typeface="+mn-lt"/>
            </a:endParaRPr>
          </a:p>
          <a:p>
            <a:pPr marL="342900" indent="-342900">
              <a:buFont typeface="Arial" panose="020B0604020202020204" pitchFamily="34" charset="0"/>
              <a:buChar char="•"/>
            </a:pPr>
            <a:r>
              <a:rPr lang="fr-FR" sz="3400" dirty="0">
                <a:solidFill>
                  <a:srgbClr val="FFFF00"/>
                </a:solidFill>
                <a:latin typeface="+mn-lt"/>
              </a:rPr>
              <a:t>Constitution de ressources linguistiques</a:t>
            </a:r>
          </a:p>
          <a:p>
            <a:pPr marL="342900" indent="-342900"/>
            <a:r>
              <a:rPr lang="fr-FR" sz="2800" dirty="0">
                <a:solidFill>
                  <a:schemeClr val="bg1"/>
                </a:solidFill>
                <a:latin typeface="+mn-lt"/>
              </a:rPr>
              <a:t>	Bases de données lexicales, dictionnaires informatisés</a:t>
            </a:r>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endParaRPr lang="fr-FR" sz="2800" b="1" baseline="30000" dirty="0">
              <a:latin typeface="+mn-lt"/>
            </a:endParaRPr>
          </a:p>
          <a:p>
            <a:pPr marL="342900" indent="-342900">
              <a:buFont typeface="Arial" panose="020B0604020202020204" pitchFamily="34" charset="0"/>
              <a:buChar char="•"/>
            </a:pPr>
            <a:endParaRPr lang="fr-FR" sz="2400" dirty="0"/>
          </a:p>
        </p:txBody>
      </p:sp>
      <p:sp>
        <p:nvSpPr>
          <p:cNvPr id="8" name="Espace réservé du pied de page 3"/>
          <p:cNvSpPr>
            <a:spLocks noGrp="1"/>
          </p:cNvSpPr>
          <p:nvPr>
            <p:ph type="ftr" sz="quarter" idx="4294967295"/>
          </p:nvPr>
        </p:nvSpPr>
        <p:spPr>
          <a:xfrm>
            <a:off x="0" y="6600825"/>
            <a:ext cx="2519363" cy="107950"/>
          </a:xfrm>
        </p:spPr>
        <p:txBody>
          <a:bodyPr/>
          <a:lstStyle/>
          <a:p>
            <a:r>
              <a:rPr lang="fr-FR" dirty="0"/>
              <a:t>Parcours Langue et Informatique</a:t>
            </a:r>
          </a:p>
        </p:txBody>
      </p:sp>
    </p:spTree>
    <p:extLst>
      <p:ext uri="{BB962C8B-B14F-4D97-AF65-F5344CB8AC3E}">
        <p14:creationId xmlns:p14="http://schemas.microsoft.com/office/powerpoint/2010/main" val="282815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FF00"/>
                </a:solidFill>
              </a:rPr>
              <a:t>Métiers de la recherche</a:t>
            </a:r>
          </a:p>
        </p:txBody>
      </p:sp>
      <p:sp>
        <p:nvSpPr>
          <p:cNvPr id="3" name="Espace réservé du pied de page 2"/>
          <p:cNvSpPr>
            <a:spLocks noGrp="1"/>
          </p:cNvSpPr>
          <p:nvPr>
            <p:ph type="ftr" sz="quarter" idx="11"/>
          </p:nvPr>
        </p:nvSpPr>
        <p:spPr/>
        <p:txBody>
          <a:bodyPr/>
          <a:lstStyle/>
          <a:p>
            <a:r>
              <a:rPr lang="fr-FR"/>
              <a:t>Titre de la présentation</a:t>
            </a:r>
          </a:p>
        </p:txBody>
      </p:sp>
      <p:sp>
        <p:nvSpPr>
          <p:cNvPr id="4" name="Espace réservé du texte 3"/>
          <p:cNvSpPr>
            <a:spLocks noGrp="1"/>
          </p:cNvSpPr>
          <p:nvPr>
            <p:ph type="body" sz="quarter" idx="12"/>
          </p:nvPr>
        </p:nvSpPr>
        <p:spPr/>
        <p:txBody>
          <a:bodyPr/>
          <a:lstStyle/>
          <a:p>
            <a:pPr algn="just" defTabSz="762000" eaLnBrk="0" hangingPunct="0">
              <a:tabLst>
                <a:tab pos="571500" algn="l"/>
              </a:tabLst>
              <a:defRPr/>
            </a:pPr>
            <a:r>
              <a:rPr lang="fr-FR" dirty="0">
                <a:solidFill>
                  <a:schemeClr val="bg1"/>
                </a:solidFill>
                <a:latin typeface="Arial" pitchFamily="34" charset="0"/>
                <a:cs typeface="Times New Roman" pitchFamily="18" charset="0"/>
              </a:rPr>
              <a:t>Préparation d’une thèse de doctorat (3 ans minimum)</a:t>
            </a:r>
          </a:p>
          <a:p>
            <a:pPr algn="just" defTabSz="762000" eaLnBrk="0" hangingPunct="0">
              <a:tabLst>
                <a:tab pos="571500" algn="l"/>
              </a:tabLst>
              <a:defRPr/>
            </a:pPr>
            <a:r>
              <a:rPr lang="fr-FR" dirty="0">
                <a:solidFill>
                  <a:schemeClr val="bg1"/>
                </a:solidFill>
                <a:latin typeface="Arial" pitchFamily="34" charset="0"/>
                <a:cs typeface="Times New Roman" pitchFamily="18" charset="0"/>
              </a:rPr>
              <a:t>	Choix d’un directeur de thèse (3 habilités à diriger des recherches)</a:t>
            </a:r>
          </a:p>
          <a:p>
            <a:pPr algn="just" defTabSz="762000" eaLnBrk="0" hangingPunct="0">
              <a:tabLst>
                <a:tab pos="571500" algn="l"/>
              </a:tabLst>
              <a:defRPr/>
            </a:pPr>
            <a:endParaRPr lang="fr-FR" dirty="0">
              <a:solidFill>
                <a:schemeClr val="bg1"/>
              </a:solidFill>
              <a:latin typeface="Arial" pitchFamily="34" charset="0"/>
              <a:cs typeface="Times New Roman" pitchFamily="18" charset="0"/>
            </a:endParaRPr>
          </a:p>
          <a:p>
            <a:pPr algn="just" defTabSz="762000" eaLnBrk="0" hangingPunct="0">
              <a:tabLst>
                <a:tab pos="571500" algn="l"/>
              </a:tabLst>
              <a:defRPr/>
            </a:pPr>
            <a:r>
              <a:rPr lang="fr-FR" dirty="0">
                <a:solidFill>
                  <a:schemeClr val="bg1"/>
                </a:solidFill>
                <a:latin typeface="Arial" pitchFamily="34" charset="0"/>
                <a:cs typeface="Times New Roman" pitchFamily="18" charset="0"/>
              </a:rPr>
              <a:t>Finalité recherche </a:t>
            </a:r>
          </a:p>
          <a:p>
            <a:pPr algn="just" defTabSz="762000" eaLnBrk="0" hangingPunct="0">
              <a:tabLst>
                <a:tab pos="571500" algn="l"/>
              </a:tabLst>
              <a:defRPr/>
            </a:pPr>
            <a:r>
              <a:rPr lang="fr-FR" dirty="0">
                <a:solidFill>
                  <a:schemeClr val="bg1"/>
                </a:solidFill>
                <a:latin typeface="Arial" pitchFamily="34" charset="0"/>
                <a:cs typeface="Times New Roman" pitchFamily="18" charset="0"/>
              </a:rPr>
              <a:t>Bourse de l’école doctorale « Concepts et Langage »</a:t>
            </a:r>
          </a:p>
          <a:p>
            <a:pPr algn="just" defTabSz="762000" eaLnBrk="0" hangingPunct="0">
              <a:tabLst>
                <a:tab pos="571500" algn="l"/>
              </a:tabLst>
              <a:defRPr/>
            </a:pPr>
            <a:r>
              <a:rPr lang="fr-FR" dirty="0">
                <a:solidFill>
                  <a:schemeClr val="bg1"/>
                </a:solidFill>
                <a:latin typeface="Arial" pitchFamily="34" charset="0"/>
                <a:cs typeface="Times New Roman" pitchFamily="18" charset="0"/>
              </a:rPr>
              <a:t>	dépôt des demandes en mai 2022</a:t>
            </a:r>
          </a:p>
          <a:p>
            <a:pPr algn="just" defTabSz="762000" eaLnBrk="0" hangingPunct="0">
              <a:tabLst>
                <a:tab pos="571500" algn="l"/>
              </a:tabLst>
              <a:defRPr/>
            </a:pPr>
            <a:r>
              <a:rPr lang="fr-FR" dirty="0">
                <a:solidFill>
                  <a:schemeClr val="bg1"/>
                </a:solidFill>
                <a:latin typeface="Arial" pitchFamily="34" charset="0"/>
                <a:cs typeface="Times New Roman" pitchFamily="18" charset="0"/>
              </a:rPr>
              <a:t>	audition des candidats en juin 2022</a:t>
            </a:r>
          </a:p>
          <a:p>
            <a:pPr algn="just" defTabSz="762000" eaLnBrk="0" hangingPunct="0">
              <a:tabLst>
                <a:tab pos="571500" algn="l"/>
              </a:tabLst>
              <a:defRPr/>
            </a:pPr>
            <a:r>
              <a:rPr lang="fr-FR" dirty="0">
                <a:solidFill>
                  <a:schemeClr val="bg1"/>
                </a:solidFill>
                <a:latin typeface="Arial" pitchFamily="34" charset="0"/>
                <a:cs typeface="Times New Roman" pitchFamily="18" charset="0"/>
              </a:rPr>
              <a:t>Bourses de l’école doctorale de « Sorbonne Université »</a:t>
            </a:r>
          </a:p>
          <a:p>
            <a:pPr algn="just" defTabSz="762000" eaLnBrk="0" hangingPunct="0">
              <a:tabLst>
                <a:tab pos="571500" algn="l"/>
              </a:tabLst>
              <a:defRPr/>
            </a:pPr>
            <a:endParaRPr lang="fr-FR" dirty="0">
              <a:solidFill>
                <a:schemeClr val="bg1"/>
              </a:solidFill>
              <a:latin typeface="Arial" pitchFamily="34" charset="0"/>
              <a:cs typeface="Times New Roman" pitchFamily="18" charset="0"/>
            </a:endParaRPr>
          </a:p>
          <a:p>
            <a:pPr algn="just" defTabSz="762000" eaLnBrk="0" hangingPunct="0">
              <a:tabLst>
                <a:tab pos="571500" algn="l"/>
              </a:tabLst>
              <a:defRPr/>
            </a:pPr>
            <a:r>
              <a:rPr lang="fr-FR" dirty="0">
                <a:solidFill>
                  <a:schemeClr val="bg1"/>
                </a:solidFill>
                <a:latin typeface="Arial" pitchFamily="34" charset="0"/>
                <a:cs typeface="Times New Roman" pitchFamily="18" charset="0"/>
              </a:rPr>
              <a:t>Options recherche et professionnelle</a:t>
            </a:r>
          </a:p>
          <a:p>
            <a:pPr algn="just" defTabSz="762000" eaLnBrk="0" hangingPunct="0">
              <a:tabLst>
                <a:tab pos="571500" algn="l"/>
              </a:tabLst>
              <a:defRPr/>
            </a:pPr>
            <a:r>
              <a:rPr lang="fr-FR" dirty="0">
                <a:solidFill>
                  <a:schemeClr val="bg1"/>
                </a:solidFill>
                <a:latin typeface="Arial" pitchFamily="34" charset="0"/>
                <a:cs typeface="Times New Roman" pitchFamily="18" charset="0"/>
              </a:rPr>
              <a:t>Contrat CIFRE avec un entreprise et un laboratoire académique</a:t>
            </a:r>
          </a:p>
          <a:p>
            <a:endParaRPr lang="fr-FR" dirty="0"/>
          </a:p>
        </p:txBody>
      </p:sp>
      <p:sp>
        <p:nvSpPr>
          <p:cNvPr id="5" name="Espace réservé du texte 4"/>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297092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131840" y="2852936"/>
            <a:ext cx="2808051" cy="1320167"/>
          </a:xfrm>
        </p:spPr>
        <p:txBody>
          <a:bodyPr>
            <a:normAutofit/>
          </a:bodyPr>
          <a:lstStyle/>
          <a:p>
            <a:pPr algn="ctr"/>
            <a:r>
              <a:rPr lang="fr-FR" sz="3600" dirty="0"/>
              <a:t> </a:t>
            </a:r>
            <a:r>
              <a:rPr lang="fr-FR" sz="3600" dirty="0">
                <a:solidFill>
                  <a:srgbClr val="FFFF00"/>
                </a:solidFill>
              </a:rPr>
              <a:t>CONTACTS</a:t>
            </a:r>
          </a:p>
        </p:txBody>
      </p:sp>
      <p:sp>
        <p:nvSpPr>
          <p:cNvPr id="4" name="Espace réservé du pied de page 3"/>
          <p:cNvSpPr>
            <a:spLocks noGrp="1"/>
          </p:cNvSpPr>
          <p:nvPr>
            <p:ph type="ftr" sz="quarter" idx="10"/>
          </p:nvPr>
        </p:nvSpPr>
        <p:spPr/>
        <p:txBody>
          <a:bodyPr/>
          <a:lstStyle/>
          <a:p>
            <a:r>
              <a:rPr lang="fr-FR"/>
              <a:t>Titre de la présentation</a:t>
            </a:r>
            <a:endParaRPr lang="fr-FR" dirty="0"/>
          </a:p>
        </p:txBody>
      </p:sp>
    </p:spTree>
    <p:extLst>
      <p:ext uri="{BB962C8B-B14F-4D97-AF65-F5344CB8AC3E}">
        <p14:creationId xmlns:p14="http://schemas.microsoft.com/office/powerpoint/2010/main" val="143840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467544" y="620688"/>
            <a:ext cx="8353350" cy="5544616"/>
          </a:xfrm>
        </p:spPr>
        <p:txBody>
          <a:bodyPr>
            <a:normAutofit/>
          </a:bodyPr>
          <a:lstStyle/>
          <a:p>
            <a:pPr marL="285750" indent="-285750">
              <a:spcBef>
                <a:spcPts val="600"/>
              </a:spcBef>
              <a:spcAft>
                <a:spcPts val="600"/>
              </a:spcAft>
              <a:buFont typeface="Arial" panose="020B0604020202020204" pitchFamily="34" charset="0"/>
              <a:buChar char="•"/>
            </a:pPr>
            <a:endParaRPr lang="fr-FR" sz="2900" dirty="0">
              <a:solidFill>
                <a:schemeClr val="tx2">
                  <a:lumMod val="20000"/>
                  <a:lumOff val="80000"/>
                </a:schemeClr>
              </a:solidFill>
              <a:latin typeface="+mn-lt"/>
            </a:endParaRPr>
          </a:p>
          <a:p>
            <a:pPr algn="ctr"/>
            <a:r>
              <a:rPr lang="fr-FR" b="1" dirty="0">
                <a:solidFill>
                  <a:srgbClr val="FFFF00"/>
                </a:solidFill>
                <a:latin typeface="+mn-lt"/>
              </a:rPr>
              <a:t>Quelles sont les forces du Master de Sciences du langage ?</a:t>
            </a:r>
            <a:endParaRPr lang="fr-FR" sz="1200" dirty="0">
              <a:solidFill>
                <a:srgbClr val="FFFF00"/>
              </a:solidFill>
              <a:latin typeface="+mn-lt"/>
            </a:endParaRPr>
          </a:p>
          <a:p>
            <a:r>
              <a:rPr lang="fr-FR" b="1" dirty="0">
                <a:solidFill>
                  <a:schemeClr val="bg1"/>
                </a:solidFill>
                <a:latin typeface="+mn-lt"/>
              </a:rPr>
              <a:t> </a:t>
            </a:r>
            <a:endParaRPr lang="fr-FR" sz="1200" dirty="0">
              <a:solidFill>
                <a:schemeClr val="bg1"/>
              </a:solidFill>
              <a:latin typeface="+mn-lt"/>
            </a:endParaRPr>
          </a:p>
          <a:p>
            <a:pPr algn="just"/>
            <a:r>
              <a:rPr lang="fr-FR" dirty="0">
                <a:solidFill>
                  <a:schemeClr val="bg1"/>
                </a:solidFill>
                <a:latin typeface="+mn-lt"/>
              </a:rPr>
              <a:t>- Diversité des objets d’étude, au sein d’un cursus qui intègre aussi bien l’étude des variétés du français que la linguistique des langues vivantes (européennes et extra-européennes) ou la linguistique des langues anciennes</a:t>
            </a:r>
            <a:endParaRPr lang="fr-FR" sz="1400" dirty="0">
              <a:solidFill>
                <a:schemeClr val="bg1"/>
              </a:solidFill>
              <a:latin typeface="+mn-lt"/>
            </a:endParaRPr>
          </a:p>
          <a:p>
            <a:pPr algn="just">
              <a:spcBef>
                <a:spcPts val="600"/>
              </a:spcBef>
              <a:spcAft>
                <a:spcPts val="600"/>
              </a:spcAft>
            </a:pPr>
            <a:r>
              <a:rPr lang="fr-FR" dirty="0">
                <a:solidFill>
                  <a:schemeClr val="bg1"/>
                </a:solidFill>
                <a:latin typeface="+mn-lt"/>
              </a:rPr>
              <a:t>- Formation disciplinaire très complète, qui comporte à la fois des enseignements de linguistique théorique et descriptive, de linguistique formelle, de linguistique informatique et de typologie, ainsi que de linguistique de terrain</a:t>
            </a:r>
          </a:p>
          <a:p>
            <a:pPr algn="just">
              <a:spcBef>
                <a:spcPts val="600"/>
              </a:spcBef>
              <a:spcAft>
                <a:spcPts val="600"/>
              </a:spcAft>
            </a:pPr>
            <a:r>
              <a:rPr lang="fr-FR" dirty="0">
                <a:solidFill>
                  <a:schemeClr val="bg1"/>
                </a:solidFill>
                <a:latin typeface="+mn-lt"/>
              </a:rPr>
              <a:t>- Mutualisation  partielle des enseignements avec les masters de langue française, de langues vivantes ou de langues anciennes, ce qui permet aux étudiants de bénéficier d’une formation centrée sur la linguistique et les sciences du langage</a:t>
            </a:r>
            <a:endParaRPr lang="fr-FR" sz="1400" dirty="0">
              <a:solidFill>
                <a:schemeClr val="bg1"/>
              </a:solidFill>
              <a:latin typeface="+mn-lt"/>
            </a:endParaRPr>
          </a:p>
          <a:p>
            <a:pPr algn="just">
              <a:spcBef>
                <a:spcPts val="600"/>
              </a:spcBef>
              <a:spcAft>
                <a:spcPts val="600"/>
              </a:spcAft>
            </a:pPr>
            <a:r>
              <a:rPr lang="fr-FR" dirty="0">
                <a:solidFill>
                  <a:schemeClr val="bg1"/>
                </a:solidFill>
                <a:latin typeface="+mn-lt"/>
              </a:rPr>
              <a:t>- Des équipes enseignantes de haut niveau et un diplôme délivré par un établissement au rayonnement international avéré</a:t>
            </a:r>
            <a:endParaRPr lang="fr-FR" sz="1400" dirty="0">
              <a:solidFill>
                <a:schemeClr val="bg1"/>
              </a:solidFill>
              <a:latin typeface="+mn-lt"/>
            </a:endParaRPr>
          </a:p>
          <a:p>
            <a:pPr marL="789750" lvl="3" indent="-285750">
              <a:spcAft>
                <a:spcPts val="600"/>
              </a:spcAft>
              <a:buFont typeface="Arial" panose="020B0604020202020204" pitchFamily="34" charset="0"/>
              <a:buChar char="•"/>
            </a:pPr>
            <a:endParaRPr lang="fr-FR" sz="2500" dirty="0"/>
          </a:p>
          <a:p>
            <a:pPr marL="789750" lvl="3" indent="-285750">
              <a:spcAft>
                <a:spcPts val="600"/>
              </a:spcAft>
              <a:buFont typeface="Arial" panose="020B0604020202020204" pitchFamily="34" charset="0"/>
              <a:buChar char="•"/>
            </a:pPr>
            <a:endParaRPr lang="fr-FR" sz="1600" dirty="0"/>
          </a:p>
          <a:p>
            <a:pPr marL="285750" indent="-285750">
              <a:spcBef>
                <a:spcPts val="600"/>
              </a:spcBef>
              <a:spcAft>
                <a:spcPts val="600"/>
              </a:spcAft>
              <a:buFont typeface="Arial" panose="020B0604020202020204" pitchFamily="34" charset="0"/>
              <a:buChar char="•"/>
            </a:pPr>
            <a:endParaRPr lang="fr-FR" dirty="0">
              <a:latin typeface="+mn-lt"/>
            </a:endParaRPr>
          </a:p>
          <a:p>
            <a:endParaRPr lang="fr-FR" dirty="0"/>
          </a:p>
          <a:p>
            <a:endParaRPr lang="fr-FR" dirty="0"/>
          </a:p>
        </p:txBody>
      </p:sp>
    </p:spTree>
    <p:extLst>
      <p:ext uri="{BB962C8B-B14F-4D97-AF65-F5344CB8AC3E}">
        <p14:creationId xmlns:p14="http://schemas.microsoft.com/office/powerpoint/2010/main" val="67799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Titre de la présentation</a:t>
            </a:r>
          </a:p>
        </p:txBody>
      </p:sp>
      <p:sp>
        <p:nvSpPr>
          <p:cNvPr id="4" name="Espace réservé du texte 3"/>
          <p:cNvSpPr>
            <a:spLocks noGrp="1"/>
          </p:cNvSpPr>
          <p:nvPr>
            <p:ph type="body" sz="quarter" idx="12"/>
          </p:nvPr>
        </p:nvSpPr>
        <p:spPr>
          <a:xfrm>
            <a:off x="1150938" y="908720"/>
            <a:ext cx="7561262" cy="5400005"/>
          </a:xfrm>
        </p:spPr>
        <p:txBody>
          <a:bodyPr>
            <a:normAutofit/>
          </a:bodyPr>
          <a:lstStyle/>
          <a:p>
            <a:endParaRPr lang="fr-FR" dirty="0"/>
          </a:p>
          <a:p>
            <a:pPr algn="ctr"/>
            <a:r>
              <a:rPr lang="fr-FR" dirty="0">
                <a:solidFill>
                  <a:srgbClr val="FFFF00"/>
                </a:solidFill>
              </a:rPr>
              <a:t>RESPONSABLE DU PARCOURS LANGUE ET INFORMATIQUE</a:t>
            </a:r>
          </a:p>
          <a:p>
            <a:endParaRPr lang="fr-FR" dirty="0">
              <a:solidFill>
                <a:schemeClr val="tx2">
                  <a:lumMod val="20000"/>
                  <a:lumOff val="80000"/>
                </a:schemeClr>
              </a:solidFill>
            </a:endParaRPr>
          </a:p>
          <a:p>
            <a:r>
              <a:rPr lang="fr-FR" dirty="0">
                <a:solidFill>
                  <a:srgbClr val="FFFF00"/>
                </a:solidFill>
                <a:latin typeface="+mn-lt"/>
              </a:rPr>
              <a:t>UFR DE SOCIOLOGIE ET INFORMATIQUE POUR LES SCIENCES HUMAINES</a:t>
            </a:r>
          </a:p>
          <a:p>
            <a:endParaRPr lang="fr-FR" dirty="0">
              <a:solidFill>
                <a:schemeClr val="tx2">
                  <a:lumMod val="20000"/>
                  <a:lumOff val="80000"/>
                </a:schemeClr>
              </a:solidFill>
            </a:endParaRPr>
          </a:p>
          <a:p>
            <a:r>
              <a:rPr lang="fr-FR" dirty="0">
                <a:solidFill>
                  <a:srgbClr val="FFFF00"/>
                </a:solidFill>
                <a:latin typeface="+mn-lt"/>
              </a:rPr>
              <a:t>Professeur Claude MONTACIE  </a:t>
            </a:r>
          </a:p>
          <a:p>
            <a:r>
              <a:rPr lang="fr-FR" dirty="0">
                <a:latin typeface="+mn-lt"/>
                <a:hlinkClick r:id="rId2"/>
              </a:rPr>
              <a:t>Claude.Montacie@sorbonne-universite.fr</a:t>
            </a:r>
            <a:r>
              <a:rPr lang="fr-FR" dirty="0">
                <a:latin typeface="+mn-lt"/>
              </a:rPr>
              <a:t> </a:t>
            </a:r>
          </a:p>
          <a:p>
            <a:endParaRPr lang="fr-FR" dirty="0">
              <a:solidFill>
                <a:schemeClr val="tx2">
                  <a:lumMod val="20000"/>
                  <a:lumOff val="80000"/>
                </a:schemeClr>
              </a:solidFill>
              <a:latin typeface="+mn-lt"/>
            </a:endParaRPr>
          </a:p>
          <a:p>
            <a:r>
              <a:rPr lang="fr-FR" dirty="0">
                <a:solidFill>
                  <a:srgbClr val="FFFF00"/>
                </a:solidFill>
                <a:latin typeface="+mn-lt"/>
              </a:rPr>
              <a:t>Maître de conférences Victoria EYHARABIDE</a:t>
            </a:r>
          </a:p>
          <a:p>
            <a:r>
              <a:rPr lang="fr-FR" u="sng" dirty="0">
                <a:solidFill>
                  <a:schemeClr val="bg1"/>
                </a:solidFill>
                <a:latin typeface="+mn-lt"/>
              </a:rPr>
              <a:t>Maria-Victoria.Eyharabide@sorbonne-universite.fr</a:t>
            </a:r>
            <a:r>
              <a:rPr lang="fr-FR" u="sng" dirty="0">
                <a:solidFill>
                  <a:srgbClr val="C00000"/>
                </a:solidFill>
                <a:latin typeface="+mn-lt"/>
              </a:rPr>
              <a:t> </a:t>
            </a:r>
          </a:p>
          <a:p>
            <a:endParaRPr lang="fr-FR" dirty="0"/>
          </a:p>
          <a:p>
            <a:pPr algn="ctr"/>
            <a:endParaRPr lang="fr-FR" dirty="0">
              <a:solidFill>
                <a:schemeClr val="tx2">
                  <a:lumMod val="20000"/>
                  <a:lumOff val="80000"/>
                </a:schemeClr>
              </a:solidFill>
            </a:endParaRPr>
          </a:p>
          <a:p>
            <a:pPr algn="ctr"/>
            <a:r>
              <a:rPr lang="fr-FR" dirty="0">
                <a:solidFill>
                  <a:srgbClr val="FFFF00"/>
                </a:solidFill>
              </a:rPr>
              <a:t>Contact administratif</a:t>
            </a:r>
          </a:p>
          <a:p>
            <a:endParaRPr lang="fr-FR" dirty="0">
              <a:solidFill>
                <a:srgbClr val="FFFF00"/>
              </a:solidFill>
            </a:endParaRPr>
          </a:p>
          <a:p>
            <a:r>
              <a:rPr lang="fr-FR" dirty="0">
                <a:solidFill>
                  <a:srgbClr val="FFFF00"/>
                </a:solidFill>
                <a:latin typeface="+mn-lt"/>
              </a:rPr>
              <a:t>Secrétariat: </a:t>
            </a:r>
            <a:r>
              <a:rPr lang="fr-FR" dirty="0">
                <a:solidFill>
                  <a:srgbClr val="FFB700"/>
                </a:solidFill>
                <a:latin typeface="+mn-lt"/>
                <a:hlinkClick r:id="rId3"/>
              </a:rPr>
              <a:t>Shahrazed.Lakaf@sorbonne-universite.fr</a:t>
            </a:r>
            <a:r>
              <a:rPr lang="fr-FR" dirty="0">
                <a:latin typeface="+mn-lt"/>
              </a:rPr>
              <a:t> </a:t>
            </a:r>
          </a:p>
        </p:txBody>
      </p:sp>
    </p:spTree>
    <p:extLst>
      <p:ext uri="{BB962C8B-B14F-4D97-AF65-F5344CB8AC3E}">
        <p14:creationId xmlns:p14="http://schemas.microsoft.com/office/powerpoint/2010/main" val="41940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150938" y="1340768"/>
            <a:ext cx="7561262" cy="2340260"/>
          </a:xfrm>
        </p:spPr>
        <p:txBody>
          <a:bodyPr/>
          <a:lstStyle/>
          <a:p>
            <a:pPr algn="ctr"/>
            <a:r>
              <a:rPr lang="fr-FR" sz="2000" dirty="0">
                <a:solidFill>
                  <a:srgbClr val="FFFF00"/>
                </a:solidFill>
                <a:latin typeface="+mn-lt"/>
              </a:rPr>
              <a:t>MENTION SCIENCES DU LANGAGE</a:t>
            </a:r>
            <a:r>
              <a:rPr lang="fr-FR" dirty="0"/>
              <a:t/>
            </a:r>
            <a:br>
              <a:rPr lang="fr-FR" dirty="0"/>
            </a:br>
            <a:r>
              <a:rPr lang="fr-FR" dirty="0"/>
              <a:t/>
            </a:r>
            <a:br>
              <a:rPr lang="fr-FR" dirty="0"/>
            </a:br>
            <a:r>
              <a:rPr lang="fr-FR" sz="2400" i="1" dirty="0">
                <a:solidFill>
                  <a:srgbClr val="FFFF00"/>
                </a:solidFill>
              </a:rPr>
              <a:t>Parcours</a:t>
            </a:r>
            <a:br>
              <a:rPr lang="fr-FR" sz="2400" i="1" dirty="0">
                <a:solidFill>
                  <a:srgbClr val="FFFF00"/>
                </a:solidFill>
              </a:rPr>
            </a:br>
            <a:r>
              <a:rPr lang="fr-FR" sz="2400" i="1" dirty="0">
                <a:solidFill>
                  <a:srgbClr val="FFFF00"/>
                </a:solidFill>
              </a:rPr>
              <a:t>FLE : linguistique appliquée au français langue étrangère et au français de spécialité</a:t>
            </a:r>
          </a:p>
        </p:txBody>
      </p:sp>
      <p:sp>
        <p:nvSpPr>
          <p:cNvPr id="7" name="Espace réservé du pied de page 3"/>
          <p:cNvSpPr txBox="1">
            <a:spLocks/>
          </p:cNvSpPr>
          <p:nvPr/>
        </p:nvSpPr>
        <p:spPr>
          <a:xfrm>
            <a:off x="0" y="6600825"/>
            <a:ext cx="2519363" cy="107950"/>
          </a:xfrm>
          <a:prstGeom prst="rect">
            <a:avLst/>
          </a:prstGeom>
        </p:spPr>
        <p:txBody>
          <a:bodyPr vert="horz" lIns="36000" tIns="0" rIns="36000" bIns="0" rtlCol="0" anchor="b">
            <a:spAutoFit/>
          </a:bodyPr>
          <a:lstStyle>
            <a:defPPr>
              <a:defRPr lang="fr-FR"/>
            </a:defPPr>
            <a:lvl1pPr marL="0" algn="ctr" defTabSz="914400" rtl="0" eaLnBrk="1" latinLnBrk="0" hangingPunct="1">
              <a:defRPr sz="7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Parcours Langue française appliquée</a:t>
            </a:r>
            <a:endParaRPr lang="fr-FR" dirty="0"/>
          </a:p>
        </p:txBody>
      </p:sp>
    </p:spTree>
    <p:extLst>
      <p:ext uri="{BB962C8B-B14F-4D97-AF65-F5344CB8AC3E}">
        <p14:creationId xmlns:p14="http://schemas.microsoft.com/office/powerpoint/2010/main" val="34712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B2EA5-6291-404D-9DE0-D415348C7633}"/>
              </a:ext>
            </a:extLst>
          </p:cNvPr>
          <p:cNvSpPr>
            <a:spLocks noGrp="1"/>
          </p:cNvSpPr>
          <p:nvPr>
            <p:ph type="title"/>
          </p:nvPr>
        </p:nvSpPr>
        <p:spPr>
          <a:xfrm>
            <a:off x="1150938" y="692696"/>
            <a:ext cx="7535862" cy="1004222"/>
          </a:xfrm>
        </p:spPr>
        <p:txBody>
          <a:bodyPr>
            <a:normAutofit/>
          </a:bodyPr>
          <a:lstStyle/>
          <a:p>
            <a:r>
              <a:rPr lang="fr-FR" dirty="0">
                <a:solidFill>
                  <a:srgbClr val="FFFF00"/>
                </a:solidFill>
              </a:rPr>
              <a:t>Modalité d’accès au parcours FLE</a:t>
            </a:r>
          </a:p>
        </p:txBody>
      </p:sp>
      <p:sp>
        <p:nvSpPr>
          <p:cNvPr id="4" name="Espace réservé du texte 3">
            <a:extLst>
              <a:ext uri="{FF2B5EF4-FFF2-40B4-BE49-F238E27FC236}">
                <a16:creationId xmlns:a16="http://schemas.microsoft.com/office/drawing/2014/main" id="{AAD3AA2F-DDF0-46B5-84DF-FFFC7A9211E2}"/>
              </a:ext>
            </a:extLst>
          </p:cNvPr>
          <p:cNvSpPr>
            <a:spLocks noGrp="1"/>
          </p:cNvSpPr>
          <p:nvPr>
            <p:ph type="body" sz="quarter" idx="12"/>
          </p:nvPr>
        </p:nvSpPr>
        <p:spPr>
          <a:xfrm>
            <a:off x="395536" y="1903730"/>
            <a:ext cx="8352928" cy="4954270"/>
          </a:xfrm>
        </p:spPr>
        <p:txBody>
          <a:bodyPr>
            <a:noAutofit/>
          </a:bodyPr>
          <a:lstStyle/>
          <a:p>
            <a:pPr algn="just">
              <a:spcBef>
                <a:spcPts val="600"/>
              </a:spcBef>
              <a:spcAft>
                <a:spcPts val="600"/>
              </a:spcAft>
            </a:pPr>
            <a:r>
              <a:rPr lang="fr-FR" sz="2200" b="1" dirty="0" err="1">
                <a:solidFill>
                  <a:schemeClr val="bg1"/>
                </a:solidFill>
                <a:latin typeface="+mn-lt"/>
              </a:rPr>
              <a:t>Pré-requis</a:t>
            </a:r>
            <a:r>
              <a:rPr lang="fr-FR" sz="2200" b="1" dirty="0">
                <a:solidFill>
                  <a:schemeClr val="bg1"/>
                </a:solidFill>
                <a:latin typeface="+mn-lt"/>
              </a:rPr>
              <a:t> :</a:t>
            </a:r>
          </a:p>
          <a:p>
            <a:pPr marL="342900" indent="-342900" algn="just">
              <a:spcBef>
                <a:spcPts val="600"/>
              </a:spcBef>
              <a:spcAft>
                <a:spcPts val="600"/>
              </a:spcAft>
              <a:buFontTx/>
              <a:buChar char="-"/>
            </a:pPr>
            <a:r>
              <a:rPr lang="fr-FR" sz="2200" dirty="0">
                <a:solidFill>
                  <a:schemeClr val="bg1"/>
                </a:solidFill>
                <a:latin typeface="+mn-lt"/>
              </a:rPr>
              <a:t>Une licence </a:t>
            </a:r>
            <a:r>
              <a:rPr lang="fr-FR" sz="2200" b="1" dirty="0">
                <a:solidFill>
                  <a:schemeClr val="bg1"/>
                </a:solidFill>
                <a:latin typeface="+mn-lt"/>
              </a:rPr>
              <a:t>Lettres :</a:t>
            </a:r>
          </a:p>
          <a:p>
            <a:pPr marL="846900" lvl="3" indent="-342900" algn="just">
              <a:buFontTx/>
              <a:buChar char="-"/>
            </a:pPr>
            <a:r>
              <a:rPr lang="fr-FR" sz="2200" dirty="0">
                <a:solidFill>
                  <a:schemeClr val="bg1"/>
                </a:solidFill>
              </a:rPr>
              <a:t>Lettres modernes </a:t>
            </a:r>
          </a:p>
          <a:p>
            <a:pPr marL="846900" lvl="3" indent="-342900" algn="just">
              <a:buFontTx/>
              <a:buChar char="-"/>
            </a:pPr>
            <a:r>
              <a:rPr lang="fr-FR" sz="2200" dirty="0">
                <a:solidFill>
                  <a:schemeClr val="bg1"/>
                </a:solidFill>
              </a:rPr>
              <a:t>Sciences du langage</a:t>
            </a:r>
          </a:p>
          <a:p>
            <a:pPr marL="846900" lvl="3" indent="-342900" algn="just">
              <a:buFontTx/>
              <a:buChar char="-"/>
            </a:pPr>
            <a:r>
              <a:rPr lang="fr-FR" sz="2200" dirty="0">
                <a:solidFill>
                  <a:schemeClr val="bg1"/>
                </a:solidFill>
              </a:rPr>
              <a:t>Langues, littératures et civilisations étrangères et régionales </a:t>
            </a:r>
          </a:p>
          <a:p>
            <a:pPr marL="342900" lvl="2" indent="-342900" algn="just">
              <a:spcAft>
                <a:spcPts val="600"/>
              </a:spcAft>
              <a:buFontTx/>
              <a:buChar char="-"/>
            </a:pPr>
            <a:r>
              <a:rPr lang="fr-FR" sz="2200" dirty="0">
                <a:solidFill>
                  <a:schemeClr val="bg1"/>
                </a:solidFill>
              </a:rPr>
              <a:t>Une option </a:t>
            </a:r>
            <a:r>
              <a:rPr lang="fr-FR" sz="2200" b="1" dirty="0">
                <a:solidFill>
                  <a:schemeClr val="bg1"/>
                </a:solidFill>
              </a:rPr>
              <a:t>Français langue étrangère </a:t>
            </a:r>
            <a:r>
              <a:rPr lang="fr-FR" sz="2200" dirty="0">
                <a:solidFill>
                  <a:schemeClr val="bg1"/>
                </a:solidFill>
              </a:rPr>
              <a:t>(FLE) ou un diplôme jugé équivalent par les responsables de la formation.</a:t>
            </a:r>
          </a:p>
          <a:p>
            <a:pPr marL="342900" lvl="2" indent="-342900" algn="just">
              <a:spcAft>
                <a:spcPts val="600"/>
              </a:spcAft>
              <a:buFontTx/>
              <a:buChar char="-"/>
            </a:pPr>
            <a:r>
              <a:rPr lang="fr-FR" sz="2200" b="1" dirty="0">
                <a:solidFill>
                  <a:schemeClr val="bg1"/>
                </a:solidFill>
              </a:rPr>
              <a:t>Une maîtrise de l’expression écrite et orale en français </a:t>
            </a:r>
            <a:r>
              <a:rPr lang="fr-FR" sz="2200" dirty="0">
                <a:solidFill>
                  <a:schemeClr val="bg1"/>
                </a:solidFill>
              </a:rPr>
              <a:t>u (Certification de français de </a:t>
            </a:r>
            <a:r>
              <a:rPr lang="fr-FR" sz="2200" b="1" dirty="0">
                <a:solidFill>
                  <a:schemeClr val="bg1"/>
                </a:solidFill>
              </a:rPr>
              <a:t>niveau C2</a:t>
            </a:r>
            <a:r>
              <a:rPr lang="fr-FR" sz="2200" dirty="0">
                <a:solidFill>
                  <a:schemeClr val="bg1"/>
                </a:solidFill>
              </a:rPr>
              <a:t> requise si le français n’est pas la langue maternelle) ;</a:t>
            </a:r>
          </a:p>
          <a:p>
            <a:pPr marL="342900" lvl="2" indent="-342900" algn="just">
              <a:spcAft>
                <a:spcPts val="600"/>
              </a:spcAft>
              <a:buFontTx/>
              <a:buChar char="-"/>
            </a:pPr>
            <a:r>
              <a:rPr lang="fr-FR" sz="2200" dirty="0">
                <a:solidFill>
                  <a:schemeClr val="bg1"/>
                </a:solidFill>
              </a:rPr>
              <a:t>Un intérêt pour la pédagogie de la langue.</a:t>
            </a:r>
          </a:p>
          <a:p>
            <a:pPr marL="342900" lvl="2" indent="-342900" algn="just">
              <a:spcAft>
                <a:spcPts val="600"/>
              </a:spcAft>
              <a:buFontTx/>
              <a:buChar char="-"/>
            </a:pPr>
            <a:r>
              <a:rPr lang="fr-FR" sz="2200" dirty="0">
                <a:solidFill>
                  <a:schemeClr val="bg1"/>
                </a:solidFill>
              </a:rPr>
              <a:t>Un goût pour la mobilité internationale. </a:t>
            </a:r>
          </a:p>
          <a:p>
            <a:pPr marL="342900" lvl="2" indent="-342900" algn="just">
              <a:spcAft>
                <a:spcPts val="600"/>
              </a:spcAft>
              <a:buFontTx/>
              <a:buChar char="-"/>
            </a:pPr>
            <a:endParaRPr lang="fr-FR" sz="2200" dirty="0">
              <a:solidFill>
                <a:schemeClr val="bg1"/>
              </a:solidFill>
            </a:endParaRPr>
          </a:p>
        </p:txBody>
      </p:sp>
      <p:sp>
        <p:nvSpPr>
          <p:cNvPr id="11"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6870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B2EA5-6291-404D-9DE0-D415348C7633}"/>
              </a:ext>
            </a:extLst>
          </p:cNvPr>
          <p:cNvSpPr>
            <a:spLocks noGrp="1"/>
          </p:cNvSpPr>
          <p:nvPr>
            <p:ph type="title"/>
          </p:nvPr>
        </p:nvSpPr>
        <p:spPr>
          <a:xfrm>
            <a:off x="1150938" y="989856"/>
            <a:ext cx="7535862" cy="707062"/>
          </a:xfrm>
        </p:spPr>
        <p:txBody>
          <a:bodyPr/>
          <a:lstStyle/>
          <a:p>
            <a:r>
              <a:rPr lang="fr-FR" dirty="0">
                <a:solidFill>
                  <a:srgbClr val="FFFF00"/>
                </a:solidFill>
              </a:rPr>
              <a:t>Objectifs du parcours FLE</a:t>
            </a:r>
          </a:p>
        </p:txBody>
      </p:sp>
      <p:sp>
        <p:nvSpPr>
          <p:cNvPr id="4" name="Espace réservé du texte 3">
            <a:extLst>
              <a:ext uri="{FF2B5EF4-FFF2-40B4-BE49-F238E27FC236}">
                <a16:creationId xmlns:a16="http://schemas.microsoft.com/office/drawing/2014/main" id="{AAD3AA2F-DDF0-46B5-84DF-FFFC7A9211E2}"/>
              </a:ext>
            </a:extLst>
          </p:cNvPr>
          <p:cNvSpPr>
            <a:spLocks noGrp="1"/>
          </p:cNvSpPr>
          <p:nvPr>
            <p:ph type="body" sz="quarter" idx="12"/>
          </p:nvPr>
        </p:nvSpPr>
        <p:spPr>
          <a:xfrm>
            <a:off x="611560" y="1988840"/>
            <a:ext cx="8075240" cy="4716462"/>
          </a:xfrm>
        </p:spPr>
        <p:txBody>
          <a:bodyPr>
            <a:noAutofit/>
          </a:bodyPr>
          <a:lstStyle/>
          <a:p>
            <a:pPr marL="342900" indent="-342900" algn="just">
              <a:spcBef>
                <a:spcPts val="600"/>
              </a:spcBef>
              <a:spcAft>
                <a:spcPts val="600"/>
              </a:spcAft>
              <a:buFont typeface="Arial" panose="020B0604020202020204" pitchFamily="34" charset="0"/>
              <a:buChar char="•"/>
            </a:pPr>
            <a:r>
              <a:rPr lang="fr-FR" sz="2200" dirty="0">
                <a:solidFill>
                  <a:schemeClr val="bg1"/>
                </a:solidFill>
                <a:latin typeface="+mn-lt"/>
              </a:rPr>
              <a:t>Le programme de master associe une spécialisation professionnelle approfondie à une solide connaissance en langue et civilisation françaises. Il vise à :</a:t>
            </a:r>
          </a:p>
          <a:p>
            <a:pPr marL="846900" lvl="3" indent="-342900" algn="just">
              <a:spcAft>
                <a:spcPts val="600"/>
              </a:spcAft>
              <a:buFont typeface="Arial" panose="020B0604020202020204" pitchFamily="34" charset="0"/>
              <a:buChar char="•"/>
            </a:pPr>
            <a:r>
              <a:rPr lang="fr-FR" sz="2200" dirty="0">
                <a:solidFill>
                  <a:schemeClr val="bg1"/>
                </a:solidFill>
              </a:rPr>
              <a:t>p</a:t>
            </a:r>
            <a:r>
              <a:rPr lang="fr-FR" sz="2200" dirty="0">
                <a:solidFill>
                  <a:schemeClr val="bg1"/>
                </a:solidFill>
                <a:latin typeface="+mn-lt"/>
              </a:rPr>
              <a:t>réparer les étudiantes et étudiants à enseigner le </a:t>
            </a:r>
            <a:r>
              <a:rPr lang="fr-FR" sz="2200" b="1" dirty="0">
                <a:solidFill>
                  <a:schemeClr val="bg1"/>
                </a:solidFill>
                <a:latin typeface="+mn-lt"/>
              </a:rPr>
              <a:t>Français Langue Étrangère </a:t>
            </a:r>
            <a:r>
              <a:rPr lang="fr-FR" sz="2200" dirty="0">
                <a:solidFill>
                  <a:schemeClr val="bg1"/>
                </a:solidFill>
                <a:latin typeface="+mn-lt"/>
              </a:rPr>
              <a:t>en France ou à l’étranger ;</a:t>
            </a:r>
          </a:p>
          <a:p>
            <a:pPr marL="846900" lvl="3" indent="-342900" algn="just">
              <a:spcAft>
                <a:spcPts val="600"/>
              </a:spcAft>
              <a:buFont typeface="Arial" panose="020B0604020202020204" pitchFamily="34" charset="0"/>
              <a:buChar char="•"/>
            </a:pPr>
            <a:r>
              <a:rPr lang="fr-FR" sz="2200" dirty="0">
                <a:solidFill>
                  <a:schemeClr val="bg1"/>
                </a:solidFill>
                <a:latin typeface="+mn-lt"/>
              </a:rPr>
              <a:t>approfondir leurs connaissances des théories linguistiques liées à </a:t>
            </a:r>
            <a:r>
              <a:rPr lang="fr-FR" sz="2200" b="1" dirty="0">
                <a:solidFill>
                  <a:schemeClr val="bg1"/>
                </a:solidFill>
                <a:latin typeface="+mn-lt"/>
              </a:rPr>
              <a:t>l’appropriation du français </a:t>
            </a:r>
            <a:r>
              <a:rPr lang="fr-FR" sz="2200" dirty="0">
                <a:solidFill>
                  <a:schemeClr val="bg1"/>
                </a:solidFill>
                <a:latin typeface="+mn-lt"/>
              </a:rPr>
              <a:t>;</a:t>
            </a:r>
          </a:p>
          <a:p>
            <a:pPr marL="846900" lvl="3" indent="-342900" algn="just">
              <a:spcAft>
                <a:spcPts val="600"/>
              </a:spcAft>
              <a:buFont typeface="Arial" panose="020B0604020202020204" pitchFamily="34" charset="0"/>
              <a:buChar char="•"/>
            </a:pPr>
            <a:r>
              <a:rPr lang="fr-FR" sz="2200" dirty="0">
                <a:solidFill>
                  <a:schemeClr val="bg1"/>
                </a:solidFill>
                <a:latin typeface="+mn-lt"/>
              </a:rPr>
              <a:t>offrir des </a:t>
            </a:r>
            <a:r>
              <a:rPr lang="fr-FR" sz="2200" b="1" dirty="0">
                <a:solidFill>
                  <a:schemeClr val="bg1"/>
                </a:solidFill>
                <a:latin typeface="+mn-lt"/>
              </a:rPr>
              <a:t>débouchés complémentaires </a:t>
            </a:r>
            <a:r>
              <a:rPr lang="fr-FR" sz="2200" dirty="0">
                <a:solidFill>
                  <a:schemeClr val="bg1"/>
                </a:solidFill>
                <a:latin typeface="+mn-lt"/>
              </a:rPr>
              <a:t>pour ceux qui souhaitent se tourner vers des carrières dans les services culturels français ;</a:t>
            </a:r>
          </a:p>
          <a:p>
            <a:pPr marL="846900" lvl="3" indent="-342900" algn="just">
              <a:spcAft>
                <a:spcPts val="600"/>
              </a:spcAft>
              <a:buFont typeface="Arial" panose="020B0604020202020204" pitchFamily="34" charset="0"/>
              <a:buChar char="•"/>
            </a:pPr>
            <a:r>
              <a:rPr lang="fr-FR" sz="2200" dirty="0">
                <a:solidFill>
                  <a:schemeClr val="bg1"/>
                </a:solidFill>
                <a:latin typeface="+mn-lt"/>
              </a:rPr>
              <a:t>élargir le spectre des secteurs de recherche en </a:t>
            </a:r>
            <a:r>
              <a:rPr lang="fr-FR" sz="2200" b="1" dirty="0">
                <a:solidFill>
                  <a:schemeClr val="bg1"/>
                </a:solidFill>
                <a:latin typeface="+mn-lt"/>
              </a:rPr>
              <a:t>linguistique française</a:t>
            </a:r>
            <a:r>
              <a:rPr lang="fr-FR" sz="2200" dirty="0">
                <a:solidFill>
                  <a:schemeClr val="bg1"/>
                </a:solidFill>
                <a:latin typeface="+mn-lt"/>
              </a:rPr>
              <a:t> et </a:t>
            </a:r>
            <a:r>
              <a:rPr lang="fr-FR" sz="2200" b="1" dirty="0">
                <a:solidFill>
                  <a:schemeClr val="bg1"/>
                </a:solidFill>
                <a:latin typeface="+mn-lt"/>
              </a:rPr>
              <a:t>linguistique contrastive</a:t>
            </a:r>
            <a:r>
              <a:rPr lang="fr-FR" sz="2200" dirty="0">
                <a:solidFill>
                  <a:schemeClr val="bg1"/>
                </a:solidFill>
                <a:latin typeface="+mn-lt"/>
              </a:rPr>
              <a:t>. </a:t>
            </a:r>
          </a:p>
        </p:txBody>
      </p:sp>
      <p:sp>
        <p:nvSpPr>
          <p:cNvPr id="11"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320969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917610" y="2420888"/>
            <a:ext cx="7535862" cy="3599815"/>
          </a:xfrm>
        </p:spPr>
        <p:txBody>
          <a:bodyPr>
            <a:normAutofit/>
          </a:bodyPr>
          <a:lstStyle/>
          <a:p>
            <a:pPr marL="342900" indent="-342900" algn="just">
              <a:buFont typeface="Arial" panose="020B0604020202020204" pitchFamily="34" charset="0"/>
              <a:buChar char="•"/>
            </a:pPr>
            <a:r>
              <a:rPr lang="fr-FR" sz="2400" dirty="0">
                <a:solidFill>
                  <a:schemeClr val="bg1"/>
                </a:solidFill>
                <a:latin typeface="+mn-lt"/>
              </a:rPr>
              <a:t>Formation solide en didactique et en linguistique du français</a:t>
            </a:r>
          </a:p>
          <a:p>
            <a:pPr marL="342900" indent="-342900" algn="just">
              <a:buFont typeface="Arial" panose="020B0604020202020204" pitchFamily="34" charset="0"/>
              <a:buChar char="•"/>
            </a:pPr>
            <a:r>
              <a:rPr lang="fr-FR" sz="2400" dirty="0">
                <a:solidFill>
                  <a:schemeClr val="bg1"/>
                </a:solidFill>
                <a:latin typeface="+mn-lt"/>
              </a:rPr>
              <a:t>Compréhension fine du système grammatical français</a:t>
            </a:r>
          </a:p>
          <a:p>
            <a:pPr marL="342900" indent="-342900" algn="just">
              <a:buFont typeface="Arial" panose="020B0604020202020204" pitchFamily="34" charset="0"/>
              <a:buChar char="•"/>
            </a:pPr>
            <a:r>
              <a:rPr lang="fr-FR" sz="2400" dirty="0">
                <a:solidFill>
                  <a:schemeClr val="bg1"/>
                </a:solidFill>
                <a:latin typeface="+mn-lt"/>
              </a:rPr>
              <a:t>Comparaison inter-langues</a:t>
            </a:r>
          </a:p>
          <a:p>
            <a:pPr marL="342900" indent="-342900" algn="just">
              <a:buFont typeface="Arial" panose="020B0604020202020204" pitchFamily="34" charset="0"/>
              <a:buChar char="•"/>
            </a:pPr>
            <a:r>
              <a:rPr lang="fr-FR" sz="2400" dirty="0">
                <a:solidFill>
                  <a:schemeClr val="bg1"/>
                </a:solidFill>
                <a:latin typeface="+mn-lt"/>
              </a:rPr>
              <a:t>Réponses concrètes aux problèmes posés par l’enseignement de la langue et de la culture</a:t>
            </a:r>
          </a:p>
        </p:txBody>
      </p:sp>
      <p:sp>
        <p:nvSpPr>
          <p:cNvPr id="6" name="Titre 1">
            <a:extLst>
              <a:ext uri="{FF2B5EF4-FFF2-40B4-BE49-F238E27FC236}">
                <a16:creationId xmlns:a16="http://schemas.microsoft.com/office/drawing/2014/main" id="{31FB2EA5-6291-404D-9DE0-D415348C7633}"/>
              </a:ext>
            </a:extLst>
          </p:cNvPr>
          <p:cNvSpPr>
            <a:spLocks noGrp="1"/>
          </p:cNvSpPr>
          <p:nvPr>
            <p:ph type="title"/>
          </p:nvPr>
        </p:nvSpPr>
        <p:spPr>
          <a:xfrm>
            <a:off x="1150938" y="989856"/>
            <a:ext cx="7535862" cy="707062"/>
          </a:xfrm>
        </p:spPr>
        <p:txBody>
          <a:bodyPr>
            <a:normAutofit/>
          </a:bodyPr>
          <a:lstStyle/>
          <a:p>
            <a:r>
              <a:rPr lang="fr-FR" dirty="0">
                <a:solidFill>
                  <a:srgbClr val="FFFF00"/>
                </a:solidFill>
              </a:rPr>
              <a:t>Compétences visées</a:t>
            </a:r>
          </a:p>
        </p:txBody>
      </p:sp>
      <p:sp>
        <p:nvSpPr>
          <p:cNvPr id="8"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239155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AAD3AA2F-DDF0-46B5-84DF-FFFC7A9211E2}"/>
              </a:ext>
            </a:extLst>
          </p:cNvPr>
          <p:cNvSpPr>
            <a:spLocks noGrp="1"/>
          </p:cNvSpPr>
          <p:nvPr>
            <p:ph type="body" sz="quarter" idx="12"/>
          </p:nvPr>
        </p:nvSpPr>
        <p:spPr>
          <a:xfrm>
            <a:off x="395536" y="1556794"/>
            <a:ext cx="8424936" cy="4824534"/>
          </a:xfrm>
        </p:spPr>
        <p:txBody>
          <a:bodyPr>
            <a:noAutofit/>
          </a:bodyPr>
          <a:lstStyle/>
          <a:p>
            <a:pPr algn="just">
              <a:spcBef>
                <a:spcPts val="1200"/>
              </a:spcBef>
            </a:pPr>
            <a:r>
              <a:rPr lang="fr-FR" sz="2400" dirty="0">
                <a:solidFill>
                  <a:srgbClr val="FFC000"/>
                </a:solidFill>
              </a:rPr>
              <a:t>Points forts :</a:t>
            </a:r>
            <a:endParaRPr lang="fr-FR" sz="2400" dirty="0">
              <a:solidFill>
                <a:schemeClr val="bg1"/>
              </a:solidFill>
              <a:latin typeface="+mn-lt"/>
            </a:endParaRPr>
          </a:p>
          <a:p>
            <a:pPr marL="285750" indent="-285750" algn="just">
              <a:spcBef>
                <a:spcPts val="1200"/>
              </a:spcBef>
              <a:buFont typeface="Arial" panose="020B0604020202020204" pitchFamily="34" charset="0"/>
              <a:buChar char="•"/>
            </a:pPr>
            <a:r>
              <a:rPr lang="fr-FR" sz="2400" dirty="0">
                <a:solidFill>
                  <a:schemeClr val="bg1"/>
                </a:solidFill>
                <a:latin typeface="+mn-lt"/>
              </a:rPr>
              <a:t>Un diplôme à </a:t>
            </a:r>
            <a:r>
              <a:rPr lang="fr-FR" sz="2400" b="1" dirty="0">
                <a:solidFill>
                  <a:schemeClr val="bg1"/>
                </a:solidFill>
                <a:latin typeface="+mn-lt"/>
              </a:rPr>
              <a:t>finalité professionnelle </a:t>
            </a:r>
            <a:r>
              <a:rPr lang="fr-FR" sz="2400" dirty="0">
                <a:solidFill>
                  <a:schemeClr val="bg1"/>
                </a:solidFill>
                <a:latin typeface="+mn-lt"/>
              </a:rPr>
              <a:t>qui permet une insertion rapide dans la vie active.</a:t>
            </a:r>
          </a:p>
          <a:p>
            <a:pPr marL="285750" indent="-285750" algn="just">
              <a:spcBef>
                <a:spcPts val="1200"/>
              </a:spcBef>
              <a:buFont typeface="Arial" panose="020B0604020202020204" pitchFamily="34" charset="0"/>
              <a:buChar char="•"/>
            </a:pPr>
            <a:r>
              <a:rPr lang="fr-FR" sz="2400" dirty="0">
                <a:solidFill>
                  <a:schemeClr val="bg1"/>
                </a:solidFill>
                <a:latin typeface="+mn-lt"/>
              </a:rPr>
              <a:t>Une formation qui s’articule autour de deux axes complémentaires, le </a:t>
            </a:r>
            <a:r>
              <a:rPr lang="fr-FR" sz="2400" b="1" dirty="0">
                <a:solidFill>
                  <a:schemeClr val="bg1"/>
                </a:solidFill>
                <a:latin typeface="+mn-lt"/>
              </a:rPr>
              <a:t>français langue générale </a:t>
            </a:r>
            <a:r>
              <a:rPr lang="fr-FR" sz="2400" dirty="0">
                <a:solidFill>
                  <a:schemeClr val="bg1"/>
                </a:solidFill>
                <a:latin typeface="+mn-lt"/>
              </a:rPr>
              <a:t>et le </a:t>
            </a:r>
            <a:r>
              <a:rPr lang="fr-FR" sz="2400" b="1" dirty="0">
                <a:solidFill>
                  <a:schemeClr val="bg1"/>
                </a:solidFill>
                <a:latin typeface="+mn-lt"/>
              </a:rPr>
              <a:t>français langue de spécialité</a:t>
            </a:r>
            <a:r>
              <a:rPr lang="fr-FR" sz="2400" dirty="0">
                <a:solidFill>
                  <a:schemeClr val="bg1"/>
                </a:solidFill>
                <a:latin typeface="+mn-lt"/>
              </a:rPr>
              <a:t>.</a:t>
            </a:r>
          </a:p>
          <a:p>
            <a:pPr marL="285750" indent="-285750" algn="just">
              <a:spcBef>
                <a:spcPts val="1200"/>
              </a:spcBef>
              <a:buFont typeface="Arial" panose="020B0604020202020204" pitchFamily="34" charset="0"/>
              <a:buChar char="•"/>
            </a:pPr>
            <a:r>
              <a:rPr lang="fr-FR" sz="2400" b="1" dirty="0">
                <a:solidFill>
                  <a:schemeClr val="bg1"/>
                </a:solidFill>
                <a:latin typeface="+mn-lt"/>
              </a:rPr>
              <a:t>Deux stages de formation pratique</a:t>
            </a:r>
            <a:r>
              <a:rPr lang="fr-FR" sz="2400" dirty="0">
                <a:solidFill>
                  <a:schemeClr val="bg1"/>
                </a:solidFill>
                <a:latin typeface="+mn-lt"/>
              </a:rPr>
              <a:t>, dont un stage long en France ou à l’étranger au semestre 4.</a:t>
            </a:r>
          </a:p>
          <a:p>
            <a:pPr marL="285750" indent="-285750" algn="just">
              <a:spcBef>
                <a:spcPts val="1200"/>
              </a:spcBef>
              <a:buFont typeface="Arial" panose="020B0604020202020204" pitchFamily="34" charset="0"/>
              <a:buChar char="•"/>
            </a:pPr>
            <a:r>
              <a:rPr lang="fr-FR" sz="2400" dirty="0">
                <a:solidFill>
                  <a:schemeClr val="bg1"/>
                </a:solidFill>
                <a:latin typeface="+mn-lt"/>
              </a:rPr>
              <a:t>La possibilité de passer un ou deux semestres dans une autre université en Espagne ou Emirats Arabes Unis.</a:t>
            </a:r>
            <a:endParaRPr lang="fr-FR" sz="2400" dirty="0">
              <a:solidFill>
                <a:schemeClr val="bg1"/>
              </a:solidFill>
              <a:latin typeface="+mn-lt"/>
              <a:cs typeface="Arial" panose="020B0604020202020204" pitchFamily="34" charset="0"/>
            </a:endParaRPr>
          </a:p>
        </p:txBody>
      </p:sp>
      <p:sp>
        <p:nvSpPr>
          <p:cNvPr id="12" name="Titre 1">
            <a:extLst>
              <a:ext uri="{FF2B5EF4-FFF2-40B4-BE49-F238E27FC236}">
                <a16:creationId xmlns:a16="http://schemas.microsoft.com/office/drawing/2014/main" id="{DD7B2DDC-F037-40F2-96CB-719D731CED1F}"/>
              </a:ext>
            </a:extLst>
          </p:cNvPr>
          <p:cNvSpPr>
            <a:spLocks noGrp="1"/>
          </p:cNvSpPr>
          <p:nvPr>
            <p:ph type="title"/>
          </p:nvPr>
        </p:nvSpPr>
        <p:spPr>
          <a:xfrm>
            <a:off x="323528" y="255825"/>
            <a:ext cx="7690622" cy="1138806"/>
          </a:xfrm>
        </p:spPr>
        <p:txBody>
          <a:bodyPr>
            <a:normAutofit fontScale="90000"/>
          </a:bodyPr>
          <a:lstStyle/>
          <a:p>
            <a:r>
              <a:rPr lang="fr-FR" b="1" dirty="0">
                <a:solidFill>
                  <a:schemeClr val="tx1"/>
                </a:solidFill>
              </a:rPr>
              <a:t>P</a:t>
            </a:r>
            <a:r>
              <a:rPr lang="fr-FR" sz="3100" b="1" dirty="0">
                <a:solidFill>
                  <a:schemeClr val="tx1"/>
                </a:solidFill>
              </a:rPr>
              <a:t>arcours FLE : linguistique appliquée au français langue étrangère et au français de spécialité </a:t>
            </a:r>
            <a:endParaRPr lang="fr-FR" sz="3100" i="1" dirty="0">
              <a:solidFill>
                <a:srgbClr val="FFC000"/>
              </a:solidFill>
            </a:endParaRPr>
          </a:p>
        </p:txBody>
      </p:sp>
      <p:sp>
        <p:nvSpPr>
          <p:cNvPr id="6" name="Espace réservé du pied de page 3">
            <a:extLst>
              <a:ext uri="{FF2B5EF4-FFF2-40B4-BE49-F238E27FC236}">
                <a16:creationId xmlns:a16="http://schemas.microsoft.com/office/drawing/2014/main" id="{1DC50374-F235-4F81-A1B2-B8D37EB1BDD7}"/>
              </a:ext>
            </a:extLst>
          </p:cNvPr>
          <p:cNvSpPr>
            <a:spLocks noGrp="1"/>
          </p:cNvSpPr>
          <p:nvPr>
            <p:ph type="ftr" sz="quarter" idx="11"/>
          </p:nvPr>
        </p:nvSpPr>
        <p:spPr>
          <a:xfrm>
            <a:off x="3301254" y="6705654"/>
            <a:ext cx="2520000" cy="107722"/>
          </a:xfrm>
        </p:spPr>
        <p:txBody>
          <a:bodyPr/>
          <a:lstStyle/>
          <a:p>
            <a:r>
              <a:rPr lang="fr-FR" dirty="0"/>
              <a:t>Parcours Langue française appliquée</a:t>
            </a:r>
          </a:p>
        </p:txBody>
      </p:sp>
    </p:spTree>
    <p:extLst>
      <p:ext uri="{BB962C8B-B14F-4D97-AF65-F5344CB8AC3E}">
        <p14:creationId xmlns:p14="http://schemas.microsoft.com/office/powerpoint/2010/main" val="16194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9">
            <a:extLst>
              <a:ext uri="{FF2B5EF4-FFF2-40B4-BE49-F238E27FC236}">
                <a16:creationId xmlns:a16="http://schemas.microsoft.com/office/drawing/2014/main" id="{7E8ACEED-D500-4CE4-9ACA-9EC012308982}"/>
              </a:ext>
            </a:extLst>
          </p:cNvPr>
          <p:cNvSpPr txBox="1">
            <a:spLocks/>
          </p:cNvSpPr>
          <p:nvPr/>
        </p:nvSpPr>
        <p:spPr>
          <a:xfrm>
            <a:off x="431032" y="954997"/>
            <a:ext cx="8712968" cy="615470"/>
          </a:xfrm>
          <a:prstGeom prst="rect">
            <a:avLst/>
          </a:prstGeom>
        </p:spPr>
        <p:txBody>
          <a:bodyPr vert="horz" lIns="36000" tIns="0" rIns="36000" bIns="0" rtlCol="0" anchor="b">
            <a:noAutofit/>
          </a:bodyPr>
          <a:lstStyle>
            <a:lvl1pPr algn="l" defTabSz="914400" rtl="0" eaLnBrk="1" latinLnBrk="0" hangingPunct="1">
              <a:lnSpc>
                <a:spcPct val="90000"/>
              </a:lnSpc>
              <a:spcBef>
                <a:spcPct val="0"/>
              </a:spcBef>
              <a:buNone/>
              <a:defRPr sz="3400" kern="1200">
                <a:solidFill>
                  <a:schemeClr val="tx2"/>
                </a:solidFill>
                <a:latin typeface="+mj-lt"/>
                <a:ea typeface="+mj-ea"/>
                <a:cs typeface="+mj-cs"/>
              </a:defRPr>
            </a:lvl1pPr>
          </a:lstStyle>
          <a:p>
            <a:pPr algn="ctr"/>
            <a:r>
              <a:rPr lang="fr-FR" dirty="0"/>
              <a:t>Organisation de la formation</a:t>
            </a:r>
          </a:p>
          <a:p>
            <a:pPr algn="ctr"/>
            <a:r>
              <a:rPr lang="fr-FR" sz="2400" dirty="0">
                <a:solidFill>
                  <a:schemeClr val="bg1"/>
                </a:solidFill>
              </a:rPr>
              <a:t>3 semestres d’enseignement + 1 semestre de stage</a:t>
            </a:r>
          </a:p>
        </p:txBody>
      </p:sp>
      <p:graphicFrame>
        <p:nvGraphicFramePr>
          <p:cNvPr id="5" name="Diagramme 4">
            <a:extLst>
              <a:ext uri="{FF2B5EF4-FFF2-40B4-BE49-F238E27FC236}">
                <a16:creationId xmlns:a16="http://schemas.microsoft.com/office/drawing/2014/main" id="{4BCEE927-0D18-4001-868F-42B33902B25C}"/>
              </a:ext>
            </a:extLst>
          </p:cNvPr>
          <p:cNvGraphicFramePr/>
          <p:nvPr>
            <p:extLst>
              <p:ext uri="{D42A27DB-BD31-4B8C-83A1-F6EECF244321}">
                <p14:modId xmlns:p14="http://schemas.microsoft.com/office/powerpoint/2010/main" val="2909063340"/>
              </p:ext>
            </p:extLst>
          </p:nvPr>
        </p:nvGraphicFramePr>
        <p:xfrm>
          <a:off x="791580" y="1988840"/>
          <a:ext cx="7560840" cy="377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979C839C-3A41-43D2-BDD9-C1F607F98526}"/>
              </a:ext>
            </a:extLst>
          </p:cNvPr>
          <p:cNvSpPr>
            <a:spLocks noGrp="1"/>
          </p:cNvSpPr>
          <p:nvPr>
            <p:ph type="ftr" sz="quarter" idx="11"/>
          </p:nvPr>
        </p:nvSpPr>
        <p:spPr>
          <a:xfrm>
            <a:off x="3301254" y="6601044"/>
            <a:ext cx="2520000" cy="107722"/>
          </a:xfrm>
        </p:spPr>
        <p:txBody>
          <a:bodyPr/>
          <a:lstStyle/>
          <a:p>
            <a:r>
              <a:rPr lang="fr-FR" dirty="0"/>
              <a:t>Parcours Langue française appliquée</a:t>
            </a:r>
          </a:p>
        </p:txBody>
      </p:sp>
    </p:spTree>
    <p:extLst>
      <p:ext uri="{BB962C8B-B14F-4D97-AF65-F5344CB8AC3E}">
        <p14:creationId xmlns:p14="http://schemas.microsoft.com/office/powerpoint/2010/main" val="227558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9">
            <a:extLst>
              <a:ext uri="{FF2B5EF4-FFF2-40B4-BE49-F238E27FC236}">
                <a16:creationId xmlns:a16="http://schemas.microsoft.com/office/drawing/2014/main" id="{7E8ACEED-D500-4CE4-9ACA-9EC012308982}"/>
              </a:ext>
            </a:extLst>
          </p:cNvPr>
          <p:cNvSpPr txBox="1">
            <a:spLocks/>
          </p:cNvSpPr>
          <p:nvPr/>
        </p:nvSpPr>
        <p:spPr>
          <a:xfrm>
            <a:off x="323528" y="30596"/>
            <a:ext cx="8712968" cy="615470"/>
          </a:xfrm>
          <a:prstGeom prst="rect">
            <a:avLst/>
          </a:prstGeom>
        </p:spPr>
        <p:txBody>
          <a:bodyPr vert="horz" lIns="36000" tIns="0" rIns="36000" bIns="0" rtlCol="0" anchor="b">
            <a:noAutofit/>
          </a:bodyPr>
          <a:lstStyle>
            <a:lvl1pPr algn="l" defTabSz="914400" rtl="0" eaLnBrk="1" latinLnBrk="0" hangingPunct="1">
              <a:lnSpc>
                <a:spcPct val="90000"/>
              </a:lnSpc>
              <a:spcBef>
                <a:spcPct val="0"/>
              </a:spcBef>
              <a:buNone/>
              <a:defRPr sz="3400" kern="1200">
                <a:solidFill>
                  <a:schemeClr val="tx2"/>
                </a:solidFill>
                <a:latin typeface="+mj-lt"/>
                <a:ea typeface="+mj-ea"/>
                <a:cs typeface="+mj-cs"/>
              </a:defRPr>
            </a:lvl1pPr>
          </a:lstStyle>
          <a:p>
            <a:pPr algn="ctr"/>
            <a:r>
              <a:rPr lang="fr-FR" dirty="0"/>
              <a:t>Organisation de la formation</a:t>
            </a:r>
            <a:endParaRPr lang="fr-FR" sz="3600" dirty="0">
              <a:solidFill>
                <a:srgbClr val="FF0000"/>
              </a:solidFill>
            </a:endParaRPr>
          </a:p>
        </p:txBody>
      </p:sp>
      <p:grpSp>
        <p:nvGrpSpPr>
          <p:cNvPr id="4" name="Groupe 3">
            <a:extLst>
              <a:ext uri="{FF2B5EF4-FFF2-40B4-BE49-F238E27FC236}">
                <a16:creationId xmlns:a16="http://schemas.microsoft.com/office/drawing/2014/main" id="{E5A40748-8CD4-49F3-B909-6445D93EC9C4}"/>
              </a:ext>
            </a:extLst>
          </p:cNvPr>
          <p:cNvGrpSpPr/>
          <p:nvPr/>
        </p:nvGrpSpPr>
        <p:grpSpPr>
          <a:xfrm>
            <a:off x="1043609" y="646067"/>
            <a:ext cx="7200800" cy="694701"/>
            <a:chOff x="1188132" y="0"/>
            <a:chExt cx="4912065" cy="900779"/>
          </a:xfrm>
        </p:grpSpPr>
        <p:sp>
          <p:nvSpPr>
            <p:cNvPr id="6" name="Rectangle 5">
              <a:extLst>
                <a:ext uri="{FF2B5EF4-FFF2-40B4-BE49-F238E27FC236}">
                  <a16:creationId xmlns:a16="http://schemas.microsoft.com/office/drawing/2014/main" id="{D0A5D968-A092-422F-A17B-5D416EFA4AC9}"/>
                </a:ext>
              </a:extLst>
            </p:cNvPr>
            <p:cNvSpPr/>
            <p:nvPr/>
          </p:nvSpPr>
          <p:spPr>
            <a:xfrm>
              <a:off x="1460643" y="0"/>
              <a:ext cx="4639554" cy="881515"/>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ZoneTexte 6">
              <a:extLst>
                <a:ext uri="{FF2B5EF4-FFF2-40B4-BE49-F238E27FC236}">
                  <a16:creationId xmlns:a16="http://schemas.microsoft.com/office/drawing/2014/main" id="{C0C8E090-E134-4F08-BA80-15D864721B11}"/>
                </a:ext>
              </a:extLst>
            </p:cNvPr>
            <p:cNvSpPr txBox="1"/>
            <p:nvPr/>
          </p:nvSpPr>
          <p:spPr>
            <a:xfrm>
              <a:off x="1188132" y="19264"/>
              <a:ext cx="4912065" cy="881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Master 1 : SEMESTRE 1</a:t>
              </a:r>
            </a:p>
          </p:txBody>
        </p:sp>
      </p:grpSp>
      <p:sp>
        <p:nvSpPr>
          <p:cNvPr id="8" name="Espace réservé du pied de page 3">
            <a:extLst>
              <a:ext uri="{FF2B5EF4-FFF2-40B4-BE49-F238E27FC236}">
                <a16:creationId xmlns:a16="http://schemas.microsoft.com/office/drawing/2014/main" id="{61266FAC-2EB4-4E7C-AF53-ECD885340857}"/>
              </a:ext>
            </a:extLst>
          </p:cNvPr>
          <p:cNvSpPr>
            <a:spLocks noGrp="1"/>
          </p:cNvSpPr>
          <p:nvPr>
            <p:ph type="ftr" sz="quarter" idx="11"/>
          </p:nvPr>
        </p:nvSpPr>
        <p:spPr>
          <a:xfrm>
            <a:off x="3301254" y="6601044"/>
            <a:ext cx="2520000" cy="107722"/>
          </a:xfrm>
        </p:spPr>
        <p:txBody>
          <a:bodyPr/>
          <a:lstStyle/>
          <a:p>
            <a:r>
              <a:rPr lang="fr-FR" dirty="0"/>
              <a:t>Parcours Langue française appliquée</a:t>
            </a:r>
          </a:p>
        </p:txBody>
      </p:sp>
      <p:pic>
        <p:nvPicPr>
          <p:cNvPr id="3" name="Image 2">
            <a:extLst>
              <a:ext uri="{FF2B5EF4-FFF2-40B4-BE49-F238E27FC236}">
                <a16:creationId xmlns:a16="http://schemas.microsoft.com/office/drawing/2014/main" id="{FEE265B0-A4FE-48A9-8515-303C4951DA13}"/>
              </a:ext>
            </a:extLst>
          </p:cNvPr>
          <p:cNvPicPr>
            <a:picLocks noChangeAspect="1"/>
          </p:cNvPicPr>
          <p:nvPr/>
        </p:nvPicPr>
        <p:blipFill>
          <a:blip r:embed="rId2"/>
          <a:stretch>
            <a:fillRect/>
          </a:stretch>
        </p:blipFill>
        <p:spPr>
          <a:xfrm>
            <a:off x="1835696" y="1518750"/>
            <a:ext cx="5305500" cy="5190016"/>
          </a:xfrm>
          <a:prstGeom prst="rect">
            <a:avLst/>
          </a:prstGeom>
        </p:spPr>
      </p:pic>
    </p:spTree>
    <p:extLst>
      <p:ext uri="{BB962C8B-B14F-4D97-AF65-F5344CB8AC3E}">
        <p14:creationId xmlns:p14="http://schemas.microsoft.com/office/powerpoint/2010/main" val="31829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9">
            <a:extLst>
              <a:ext uri="{FF2B5EF4-FFF2-40B4-BE49-F238E27FC236}">
                <a16:creationId xmlns:a16="http://schemas.microsoft.com/office/drawing/2014/main" id="{7E8ACEED-D500-4CE4-9ACA-9EC012308982}"/>
              </a:ext>
            </a:extLst>
          </p:cNvPr>
          <p:cNvSpPr txBox="1">
            <a:spLocks/>
          </p:cNvSpPr>
          <p:nvPr/>
        </p:nvSpPr>
        <p:spPr>
          <a:xfrm>
            <a:off x="323528" y="30596"/>
            <a:ext cx="8712968" cy="615470"/>
          </a:xfrm>
          <a:prstGeom prst="rect">
            <a:avLst/>
          </a:prstGeom>
        </p:spPr>
        <p:txBody>
          <a:bodyPr vert="horz" lIns="36000" tIns="0" rIns="36000" bIns="0" rtlCol="0" anchor="b">
            <a:noAutofit/>
          </a:bodyPr>
          <a:lstStyle>
            <a:lvl1pPr algn="l" defTabSz="914400" rtl="0" eaLnBrk="1" latinLnBrk="0" hangingPunct="1">
              <a:lnSpc>
                <a:spcPct val="90000"/>
              </a:lnSpc>
              <a:spcBef>
                <a:spcPct val="0"/>
              </a:spcBef>
              <a:buNone/>
              <a:defRPr sz="3400" kern="1200">
                <a:solidFill>
                  <a:schemeClr val="tx2"/>
                </a:solidFill>
                <a:latin typeface="+mj-lt"/>
                <a:ea typeface="+mj-ea"/>
                <a:cs typeface="+mj-cs"/>
              </a:defRPr>
            </a:lvl1pPr>
          </a:lstStyle>
          <a:p>
            <a:pPr algn="ctr"/>
            <a:r>
              <a:rPr lang="fr-FR" dirty="0"/>
              <a:t>Organisation de la formation</a:t>
            </a:r>
            <a:endParaRPr lang="fr-FR" sz="3600" dirty="0">
              <a:solidFill>
                <a:srgbClr val="FF0000"/>
              </a:solidFill>
            </a:endParaRPr>
          </a:p>
        </p:txBody>
      </p:sp>
      <p:grpSp>
        <p:nvGrpSpPr>
          <p:cNvPr id="4" name="Groupe 3">
            <a:extLst>
              <a:ext uri="{FF2B5EF4-FFF2-40B4-BE49-F238E27FC236}">
                <a16:creationId xmlns:a16="http://schemas.microsoft.com/office/drawing/2014/main" id="{E5A40748-8CD4-49F3-B909-6445D93EC9C4}"/>
              </a:ext>
            </a:extLst>
          </p:cNvPr>
          <p:cNvGrpSpPr/>
          <p:nvPr/>
        </p:nvGrpSpPr>
        <p:grpSpPr>
          <a:xfrm>
            <a:off x="1043609" y="646067"/>
            <a:ext cx="7200800" cy="694701"/>
            <a:chOff x="1188132" y="0"/>
            <a:chExt cx="4912065" cy="900779"/>
          </a:xfrm>
        </p:grpSpPr>
        <p:sp>
          <p:nvSpPr>
            <p:cNvPr id="6" name="Rectangle 5">
              <a:extLst>
                <a:ext uri="{FF2B5EF4-FFF2-40B4-BE49-F238E27FC236}">
                  <a16:creationId xmlns:a16="http://schemas.microsoft.com/office/drawing/2014/main" id="{D0A5D968-A092-422F-A17B-5D416EFA4AC9}"/>
                </a:ext>
              </a:extLst>
            </p:cNvPr>
            <p:cNvSpPr/>
            <p:nvPr/>
          </p:nvSpPr>
          <p:spPr>
            <a:xfrm>
              <a:off x="1460643" y="0"/>
              <a:ext cx="4639554" cy="881515"/>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ZoneTexte 6">
              <a:extLst>
                <a:ext uri="{FF2B5EF4-FFF2-40B4-BE49-F238E27FC236}">
                  <a16:creationId xmlns:a16="http://schemas.microsoft.com/office/drawing/2014/main" id="{C0C8E090-E134-4F08-BA80-15D864721B11}"/>
                </a:ext>
              </a:extLst>
            </p:cNvPr>
            <p:cNvSpPr txBox="1"/>
            <p:nvPr/>
          </p:nvSpPr>
          <p:spPr>
            <a:xfrm>
              <a:off x="1188132" y="19264"/>
              <a:ext cx="4912065" cy="881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Master 1 : </a:t>
              </a:r>
              <a:r>
                <a:rPr lang="fr-FR" sz="3100" dirty="0"/>
                <a:t>SEMESTRE 2</a:t>
              </a:r>
              <a:endParaRPr lang="fr-FR" sz="3100" kern="1200" dirty="0"/>
            </a:p>
          </p:txBody>
        </p:sp>
      </p:grpSp>
      <p:sp>
        <p:nvSpPr>
          <p:cNvPr id="8" name="Espace réservé du pied de page 3">
            <a:extLst>
              <a:ext uri="{FF2B5EF4-FFF2-40B4-BE49-F238E27FC236}">
                <a16:creationId xmlns:a16="http://schemas.microsoft.com/office/drawing/2014/main" id="{EF578581-C192-4723-B67A-5C6AD4EBE51B}"/>
              </a:ext>
            </a:extLst>
          </p:cNvPr>
          <p:cNvSpPr>
            <a:spLocks noGrp="1"/>
          </p:cNvSpPr>
          <p:nvPr>
            <p:ph type="ftr" sz="quarter" idx="11"/>
          </p:nvPr>
        </p:nvSpPr>
        <p:spPr>
          <a:xfrm>
            <a:off x="3301254" y="6777662"/>
            <a:ext cx="2520000" cy="107722"/>
          </a:xfrm>
        </p:spPr>
        <p:txBody>
          <a:bodyPr/>
          <a:lstStyle/>
          <a:p>
            <a:r>
              <a:rPr lang="fr-FR" dirty="0"/>
              <a:t>Parcours Langue française appliquée</a:t>
            </a:r>
          </a:p>
        </p:txBody>
      </p:sp>
      <p:pic>
        <p:nvPicPr>
          <p:cNvPr id="10" name="Image 9">
            <a:extLst>
              <a:ext uri="{FF2B5EF4-FFF2-40B4-BE49-F238E27FC236}">
                <a16:creationId xmlns:a16="http://schemas.microsoft.com/office/drawing/2014/main" id="{19D31508-B920-42CA-8E59-08B0F3B1EFB6}"/>
              </a:ext>
            </a:extLst>
          </p:cNvPr>
          <p:cNvPicPr>
            <a:picLocks noChangeAspect="1"/>
          </p:cNvPicPr>
          <p:nvPr/>
        </p:nvPicPr>
        <p:blipFill>
          <a:blip r:embed="rId2"/>
          <a:stretch>
            <a:fillRect/>
          </a:stretch>
        </p:blipFill>
        <p:spPr>
          <a:xfrm>
            <a:off x="1891640" y="1370163"/>
            <a:ext cx="5904221" cy="5407499"/>
          </a:xfrm>
          <a:prstGeom prst="rect">
            <a:avLst/>
          </a:prstGeom>
        </p:spPr>
      </p:pic>
    </p:spTree>
    <p:extLst>
      <p:ext uri="{BB962C8B-B14F-4D97-AF65-F5344CB8AC3E}">
        <p14:creationId xmlns:p14="http://schemas.microsoft.com/office/powerpoint/2010/main" val="31450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539552" y="2276872"/>
            <a:ext cx="8316664" cy="2592288"/>
          </a:xfrm>
        </p:spPr>
        <p:txBody>
          <a:bodyPr>
            <a:normAutofit/>
          </a:bodyPr>
          <a:lstStyle/>
          <a:p>
            <a:pPr marL="342900" indent="-342900" algn="just">
              <a:buAutoNum type="arabicPeriod"/>
            </a:pPr>
            <a:r>
              <a:rPr lang="fr-FR" sz="2200" b="1" dirty="0">
                <a:solidFill>
                  <a:srgbClr val="FFFF00"/>
                </a:solidFill>
                <a:latin typeface="+mn-lt"/>
              </a:rPr>
              <a:t>Stage d’observation en Master 1</a:t>
            </a:r>
          </a:p>
          <a:p>
            <a:pPr marL="342900" indent="-342900" algn="just">
              <a:buFontTx/>
              <a:buChar char="-"/>
            </a:pPr>
            <a:r>
              <a:rPr lang="fr-FR" sz="2200" dirty="0">
                <a:solidFill>
                  <a:schemeClr val="bg1"/>
                </a:solidFill>
                <a:latin typeface="+mn-lt"/>
              </a:rPr>
              <a:t>Stage de </a:t>
            </a:r>
            <a:r>
              <a:rPr lang="fr-FR" sz="2200" b="1" dirty="0">
                <a:solidFill>
                  <a:schemeClr val="bg1"/>
                </a:solidFill>
                <a:latin typeface="+mn-lt"/>
              </a:rPr>
              <a:t>40 heures (30h d’</a:t>
            </a:r>
            <a:r>
              <a:rPr lang="fr-FR" sz="2200" b="1" dirty="0" err="1">
                <a:solidFill>
                  <a:schemeClr val="bg1"/>
                </a:solidFill>
                <a:latin typeface="+mn-lt"/>
              </a:rPr>
              <a:t>obervation</a:t>
            </a:r>
            <a:r>
              <a:rPr lang="fr-FR" sz="2200" b="1" dirty="0">
                <a:solidFill>
                  <a:schemeClr val="bg1"/>
                </a:solidFill>
                <a:latin typeface="+mn-lt"/>
              </a:rPr>
              <a:t> + 10h d’enseignement) </a:t>
            </a:r>
            <a:r>
              <a:rPr lang="fr-FR" sz="2200" dirty="0">
                <a:solidFill>
                  <a:schemeClr val="bg1"/>
                </a:solidFill>
                <a:latin typeface="+mn-lt"/>
              </a:rPr>
              <a:t>qui permet de découvrir un milieu professionnel et de mettre en application les compétences acquises.</a:t>
            </a:r>
          </a:p>
          <a:p>
            <a:pPr marL="342900" indent="-342900" algn="just">
              <a:buFontTx/>
              <a:buChar char="-"/>
            </a:pPr>
            <a:r>
              <a:rPr lang="fr-FR" sz="2200" dirty="0">
                <a:solidFill>
                  <a:schemeClr val="bg1"/>
                </a:solidFill>
                <a:latin typeface="+mn-lt"/>
              </a:rPr>
              <a:t>Il est conseillé d’effectuer ce stage au second semestre</a:t>
            </a:r>
          </a:p>
          <a:p>
            <a:pPr algn="ctr"/>
            <a:r>
              <a:rPr lang="fr-FR" sz="2200" b="1" dirty="0">
                <a:solidFill>
                  <a:schemeClr val="bg1"/>
                </a:solidFill>
                <a:latin typeface="+mn-lt"/>
              </a:rPr>
              <a:t>Référente : </a:t>
            </a:r>
            <a:r>
              <a:rPr lang="fr-FR" sz="2200" b="1" dirty="0">
                <a:latin typeface="+mn-lt"/>
                <a:hlinkClick r:id="rId2"/>
              </a:rPr>
              <a:t>anouch.bourmayan@sorbonne-universite.fr</a:t>
            </a:r>
            <a:endParaRPr lang="fr-FR" sz="2200" b="1" dirty="0">
              <a:latin typeface="+mn-lt"/>
            </a:endParaRPr>
          </a:p>
          <a:p>
            <a:pPr algn="just"/>
            <a:endParaRPr lang="fr-FR" sz="2200" dirty="0">
              <a:latin typeface="+mn-lt"/>
            </a:endParaRPr>
          </a:p>
          <a:p>
            <a:pPr algn="just"/>
            <a:endParaRPr lang="fr-FR" sz="2200" b="1" dirty="0">
              <a:latin typeface="+mn-lt"/>
            </a:endParaRPr>
          </a:p>
        </p:txBody>
      </p:sp>
      <p:sp>
        <p:nvSpPr>
          <p:cNvPr id="6"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10210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395536" y="1052736"/>
            <a:ext cx="8353350" cy="5544616"/>
          </a:xfrm>
        </p:spPr>
        <p:txBody>
          <a:bodyPr>
            <a:normAutofit lnSpcReduction="10000"/>
          </a:bodyPr>
          <a:lstStyle/>
          <a:p>
            <a:pPr algn="ctr"/>
            <a:r>
              <a:rPr lang="fr-FR" b="1" dirty="0">
                <a:solidFill>
                  <a:srgbClr val="FFFF00"/>
                </a:solidFill>
                <a:latin typeface="+mn-lt"/>
              </a:rPr>
              <a:t>Le mémoire</a:t>
            </a:r>
            <a:endParaRPr lang="fr-FR" sz="1200" dirty="0">
              <a:solidFill>
                <a:srgbClr val="FFFF00"/>
              </a:solidFill>
              <a:latin typeface="+mn-lt"/>
            </a:endParaRPr>
          </a:p>
          <a:p>
            <a:r>
              <a:rPr lang="fr-FR" b="1" dirty="0">
                <a:solidFill>
                  <a:srgbClr val="FFFF00"/>
                </a:solidFill>
                <a:latin typeface="+mn-lt"/>
              </a:rPr>
              <a:t> </a:t>
            </a:r>
            <a:endParaRPr lang="fr-FR" sz="1600" dirty="0">
              <a:solidFill>
                <a:srgbClr val="FFFF00"/>
              </a:solidFill>
              <a:latin typeface="+mn-lt"/>
            </a:endParaRPr>
          </a:p>
          <a:p>
            <a:pPr marL="285750" indent="-285750" algn="just">
              <a:spcBef>
                <a:spcPts val="600"/>
              </a:spcBef>
              <a:spcAft>
                <a:spcPts val="600"/>
              </a:spcAft>
              <a:buFontTx/>
              <a:buChar char="-"/>
            </a:pPr>
            <a:r>
              <a:rPr lang="fr-FR" sz="1600" dirty="0">
                <a:solidFill>
                  <a:schemeClr val="bg1"/>
                </a:solidFill>
                <a:latin typeface="+mn-lt"/>
              </a:rPr>
              <a:t>La rédaction puis la soutenance des mémoires en M1 puis M2 représentent l’essentiel du travail durant l’année de Master en Parcours Recherche</a:t>
            </a:r>
          </a:p>
          <a:p>
            <a:pPr marL="285750" indent="-285750" algn="just">
              <a:spcBef>
                <a:spcPts val="600"/>
              </a:spcBef>
              <a:spcAft>
                <a:spcPts val="600"/>
              </a:spcAft>
              <a:buFontTx/>
              <a:buChar char="-"/>
            </a:pPr>
            <a:r>
              <a:rPr lang="fr-FR" sz="1600" dirty="0">
                <a:solidFill>
                  <a:schemeClr val="bg1"/>
                </a:solidFill>
                <a:latin typeface="+mn-lt"/>
              </a:rPr>
              <a:t>Comme il s’agit là de l’originalité principale de ce niveau d’études, il convient d’en choisir le sujet, </a:t>
            </a:r>
            <a:r>
              <a:rPr lang="fr-FR" sz="1600" b="1" dirty="0">
                <a:solidFill>
                  <a:schemeClr val="bg1"/>
                </a:solidFill>
                <a:latin typeface="+mn-lt"/>
              </a:rPr>
              <a:t>avant l’inscription</a:t>
            </a:r>
            <a:r>
              <a:rPr lang="fr-FR" sz="1600" dirty="0">
                <a:solidFill>
                  <a:schemeClr val="bg1"/>
                </a:solidFill>
                <a:latin typeface="+mn-lt"/>
              </a:rPr>
              <a:t>, avec un directeur/une directrice sollicité(e) au préalable</a:t>
            </a:r>
          </a:p>
          <a:p>
            <a:pPr marL="285750" indent="-285750" algn="just">
              <a:spcBef>
                <a:spcPts val="600"/>
              </a:spcBef>
              <a:spcAft>
                <a:spcPts val="600"/>
              </a:spcAft>
              <a:buFontTx/>
              <a:buChar char="-"/>
            </a:pPr>
            <a:r>
              <a:rPr lang="fr-FR" sz="1600" dirty="0">
                <a:solidFill>
                  <a:schemeClr val="bg1"/>
                </a:solidFill>
                <a:latin typeface="+mn-lt"/>
              </a:rPr>
              <a:t>Durant l’année, il faudra veiller à le/la rencontrer régulièrement pour faire le point sur l’avancement du travail. La </a:t>
            </a:r>
            <a:r>
              <a:rPr lang="fr-FR" sz="1600" b="1" dirty="0">
                <a:solidFill>
                  <a:srgbClr val="FFFF00"/>
                </a:solidFill>
                <a:latin typeface="+mn-lt"/>
              </a:rPr>
              <a:t>participation obligatoire au séminaire de recherches</a:t>
            </a:r>
            <a:r>
              <a:rPr lang="fr-FR" sz="1600" b="1" dirty="0">
                <a:solidFill>
                  <a:schemeClr val="bg1"/>
                </a:solidFill>
                <a:latin typeface="+mn-lt"/>
              </a:rPr>
              <a:t> de celui-ci/celle-ci</a:t>
            </a:r>
            <a:r>
              <a:rPr lang="fr-FR" sz="1600" dirty="0">
                <a:solidFill>
                  <a:schemeClr val="bg1"/>
                </a:solidFill>
                <a:latin typeface="+mn-lt"/>
              </a:rPr>
              <a:t> peut être l’un des cadres de ces rencontres, sans exclusive</a:t>
            </a:r>
          </a:p>
          <a:p>
            <a:pPr marL="285750" indent="-285750" algn="just">
              <a:spcBef>
                <a:spcPts val="600"/>
              </a:spcBef>
              <a:spcAft>
                <a:spcPts val="600"/>
              </a:spcAft>
              <a:buFontTx/>
              <a:buChar char="-"/>
            </a:pPr>
            <a:r>
              <a:rPr lang="fr-FR" sz="1600" dirty="0">
                <a:solidFill>
                  <a:schemeClr val="bg1"/>
                </a:solidFill>
                <a:latin typeface="+mn-lt"/>
              </a:rPr>
              <a:t>La conception et la réalisation des deux mémoires attendus, en M1 puis en M2, visent à produire une réflexion personnelle sur le sujet choisi. On peut d’emblée</a:t>
            </a:r>
            <a:r>
              <a:rPr lang="fr-FR" sz="1600" b="1" dirty="0">
                <a:solidFill>
                  <a:schemeClr val="bg1"/>
                </a:solidFill>
                <a:latin typeface="+mn-lt"/>
              </a:rPr>
              <a:t>, </a:t>
            </a:r>
            <a:r>
              <a:rPr lang="fr-FR" sz="1600" b="1" dirty="0">
                <a:solidFill>
                  <a:srgbClr val="FFFF00"/>
                </a:solidFill>
                <a:latin typeface="+mn-lt"/>
              </a:rPr>
              <a:t>avec l'accord du directeur ou de la directrice de recherches</a:t>
            </a:r>
            <a:r>
              <a:rPr lang="fr-FR" sz="1600" b="1" dirty="0">
                <a:solidFill>
                  <a:schemeClr val="bg1"/>
                </a:solidFill>
                <a:latin typeface="+mn-lt"/>
              </a:rPr>
              <a:t>,</a:t>
            </a:r>
            <a:r>
              <a:rPr lang="fr-FR" sz="1600" dirty="0">
                <a:solidFill>
                  <a:schemeClr val="bg1"/>
                </a:solidFill>
                <a:latin typeface="+mn-lt"/>
              </a:rPr>
              <a:t> envisager un sujet qui se développe en 2 étapes sur les deux ans du cursus de Master</a:t>
            </a:r>
          </a:p>
          <a:p>
            <a:pPr marL="285750" indent="-285750" algn="just">
              <a:spcBef>
                <a:spcPts val="600"/>
              </a:spcBef>
              <a:spcAft>
                <a:spcPts val="600"/>
              </a:spcAft>
              <a:buFontTx/>
              <a:buChar char="-"/>
            </a:pPr>
            <a:r>
              <a:rPr lang="fr-FR" sz="1600" dirty="0">
                <a:solidFill>
                  <a:schemeClr val="bg1"/>
                </a:solidFill>
                <a:latin typeface="+mn-lt"/>
              </a:rPr>
              <a:t>Le mémoire de M1 peut alors prendre la forme d’un premier état de la question, préalable à la présentation d’une analyse plus originale, plus fouillée et plus complète en M2. </a:t>
            </a:r>
            <a:r>
              <a:rPr lang="fr-FR" sz="1600" b="1" dirty="0">
                <a:solidFill>
                  <a:srgbClr val="FFFF00"/>
                </a:solidFill>
                <a:latin typeface="+mn-lt"/>
              </a:rPr>
              <a:t>Mais ce n'est pas obligatoire, et le mémoire de M1 peut être totalement autonome quant au sujet traité.</a:t>
            </a:r>
            <a:r>
              <a:rPr lang="fr-FR" sz="1600" b="1" dirty="0">
                <a:solidFill>
                  <a:schemeClr val="bg1"/>
                </a:solidFill>
                <a:latin typeface="+mn-lt"/>
              </a:rPr>
              <a:t> </a:t>
            </a:r>
            <a:r>
              <a:rPr lang="fr-FR" sz="1600" dirty="0">
                <a:solidFill>
                  <a:schemeClr val="bg1"/>
                </a:solidFill>
                <a:latin typeface="+mn-lt"/>
              </a:rPr>
              <a:t>De la même manière, le mémoire de M2 (dissocié thématiquement ou non de celui soutenu en M1) peut constituer une étape préparatoire en vue d’une candidature en Doctorat. Là encore, une discussion préalable avec le directeur ou la directrice de recherches s’impose au stade du M2</a:t>
            </a:r>
          </a:p>
          <a:p>
            <a:endParaRPr lang="fr-FR" dirty="0">
              <a:latin typeface="+mn-lt"/>
            </a:endParaRPr>
          </a:p>
          <a:p>
            <a:pPr marL="789750" lvl="3" indent="-285750">
              <a:spcAft>
                <a:spcPts val="600"/>
              </a:spcAft>
              <a:buFont typeface="Arial" panose="020B0604020202020204" pitchFamily="34" charset="0"/>
              <a:buChar char="•"/>
            </a:pPr>
            <a:endParaRPr lang="fr-FR" sz="2500" dirty="0"/>
          </a:p>
          <a:p>
            <a:pPr marL="789750" lvl="3" indent="-285750">
              <a:spcAft>
                <a:spcPts val="600"/>
              </a:spcAft>
              <a:buFont typeface="Arial" panose="020B0604020202020204" pitchFamily="34" charset="0"/>
              <a:buChar char="•"/>
            </a:pPr>
            <a:endParaRPr lang="fr-FR" sz="1600" dirty="0"/>
          </a:p>
          <a:p>
            <a:pPr marL="285750" indent="-285750">
              <a:spcBef>
                <a:spcPts val="600"/>
              </a:spcBef>
              <a:spcAft>
                <a:spcPts val="600"/>
              </a:spcAft>
              <a:buFont typeface="Arial" panose="020B0604020202020204" pitchFamily="34" charset="0"/>
              <a:buChar char="•"/>
            </a:pPr>
            <a:endParaRPr lang="fr-FR" dirty="0">
              <a:latin typeface="+mn-lt"/>
            </a:endParaRPr>
          </a:p>
          <a:p>
            <a:endParaRPr lang="fr-FR" dirty="0"/>
          </a:p>
          <a:p>
            <a:endParaRPr lang="fr-FR" dirty="0"/>
          </a:p>
        </p:txBody>
      </p:sp>
    </p:spTree>
    <p:extLst>
      <p:ext uri="{BB962C8B-B14F-4D97-AF65-F5344CB8AC3E}">
        <p14:creationId xmlns:p14="http://schemas.microsoft.com/office/powerpoint/2010/main" val="404425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7C92FFA8-AD9F-4455-9603-3E68D6494B64}"/>
              </a:ext>
            </a:extLst>
          </p:cNvPr>
          <p:cNvGraphicFramePr/>
          <p:nvPr>
            <p:extLst>
              <p:ext uri="{D42A27DB-BD31-4B8C-83A1-F6EECF244321}">
                <p14:modId xmlns:p14="http://schemas.microsoft.com/office/powerpoint/2010/main" val="1909980576"/>
              </p:ext>
            </p:extLst>
          </p:nvPr>
        </p:nvGraphicFramePr>
        <p:xfrm>
          <a:off x="791580" y="2132856"/>
          <a:ext cx="7560840" cy="377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a:extLst>
              <a:ext uri="{FF2B5EF4-FFF2-40B4-BE49-F238E27FC236}">
                <a16:creationId xmlns:a16="http://schemas.microsoft.com/office/drawing/2014/main" id="{124A554D-1EB4-44F1-A57A-C0357ADD5CDB}"/>
              </a:ext>
            </a:extLst>
          </p:cNvPr>
          <p:cNvGrpSpPr/>
          <p:nvPr/>
        </p:nvGrpSpPr>
        <p:grpSpPr>
          <a:xfrm>
            <a:off x="1511660" y="332656"/>
            <a:ext cx="6840760" cy="828030"/>
            <a:chOff x="1683069" y="2266363"/>
            <a:chExt cx="5877770" cy="1509094"/>
          </a:xfrm>
        </p:grpSpPr>
        <p:sp>
          <p:nvSpPr>
            <p:cNvPr id="7" name="Rectangle 6">
              <a:extLst>
                <a:ext uri="{FF2B5EF4-FFF2-40B4-BE49-F238E27FC236}">
                  <a16:creationId xmlns:a16="http://schemas.microsoft.com/office/drawing/2014/main" id="{172168D4-AB55-4663-A492-DFB9B9735A76}"/>
                </a:ext>
              </a:extLst>
            </p:cNvPr>
            <p:cNvSpPr/>
            <p:nvPr/>
          </p:nvSpPr>
          <p:spPr>
            <a:xfrm>
              <a:off x="1683069" y="2266363"/>
              <a:ext cx="5877770" cy="1509094"/>
            </a:xfrm>
            <a:prstGeom prst="rect">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ZoneTexte 7">
              <a:extLst>
                <a:ext uri="{FF2B5EF4-FFF2-40B4-BE49-F238E27FC236}">
                  <a16:creationId xmlns:a16="http://schemas.microsoft.com/office/drawing/2014/main" id="{F7C881A3-ACF3-44F2-AC11-6C30567A4F4A}"/>
                </a:ext>
              </a:extLst>
            </p:cNvPr>
            <p:cNvSpPr txBox="1"/>
            <p:nvPr/>
          </p:nvSpPr>
          <p:spPr>
            <a:xfrm>
              <a:off x="1683069" y="2266363"/>
              <a:ext cx="5877770" cy="1509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fr-FR" sz="3200" kern="1200" dirty="0"/>
                <a:t>Master 2 : SPÉCIALISATION</a:t>
              </a:r>
            </a:p>
          </p:txBody>
        </p:sp>
      </p:grpSp>
      <p:sp>
        <p:nvSpPr>
          <p:cNvPr id="9" name="Espace réservé du pied de page 3">
            <a:extLst>
              <a:ext uri="{FF2B5EF4-FFF2-40B4-BE49-F238E27FC236}">
                <a16:creationId xmlns:a16="http://schemas.microsoft.com/office/drawing/2014/main" id="{9EA000CF-EAC6-499C-9C65-DAA7483672B9}"/>
              </a:ext>
            </a:extLst>
          </p:cNvPr>
          <p:cNvSpPr>
            <a:spLocks noGrp="1"/>
          </p:cNvSpPr>
          <p:nvPr>
            <p:ph type="ftr" sz="quarter" idx="11"/>
          </p:nvPr>
        </p:nvSpPr>
        <p:spPr>
          <a:xfrm>
            <a:off x="3301254" y="6705654"/>
            <a:ext cx="2520000" cy="107722"/>
          </a:xfrm>
        </p:spPr>
        <p:txBody>
          <a:bodyPr/>
          <a:lstStyle/>
          <a:p>
            <a:r>
              <a:rPr lang="fr-FR" dirty="0"/>
              <a:t>Parcours Langue française appliquée</a:t>
            </a:r>
          </a:p>
        </p:txBody>
      </p:sp>
    </p:spTree>
    <p:extLst>
      <p:ext uri="{BB962C8B-B14F-4D97-AF65-F5344CB8AC3E}">
        <p14:creationId xmlns:p14="http://schemas.microsoft.com/office/powerpoint/2010/main" val="41797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9">
            <a:extLst>
              <a:ext uri="{FF2B5EF4-FFF2-40B4-BE49-F238E27FC236}">
                <a16:creationId xmlns:a16="http://schemas.microsoft.com/office/drawing/2014/main" id="{7E8ACEED-D500-4CE4-9ACA-9EC012308982}"/>
              </a:ext>
            </a:extLst>
          </p:cNvPr>
          <p:cNvSpPr txBox="1">
            <a:spLocks/>
          </p:cNvSpPr>
          <p:nvPr/>
        </p:nvSpPr>
        <p:spPr>
          <a:xfrm>
            <a:off x="323528" y="149234"/>
            <a:ext cx="8712968" cy="975510"/>
          </a:xfrm>
          <a:prstGeom prst="rect">
            <a:avLst/>
          </a:prstGeom>
        </p:spPr>
        <p:txBody>
          <a:bodyPr vert="horz" lIns="36000" tIns="0" rIns="36000" bIns="0" rtlCol="0" anchor="b">
            <a:noAutofit/>
          </a:bodyPr>
          <a:lstStyle>
            <a:lvl1pPr algn="l" defTabSz="914400" rtl="0" eaLnBrk="1" latinLnBrk="0" hangingPunct="1">
              <a:lnSpc>
                <a:spcPct val="90000"/>
              </a:lnSpc>
              <a:spcBef>
                <a:spcPct val="0"/>
              </a:spcBef>
              <a:buNone/>
              <a:defRPr sz="3400" kern="1200">
                <a:solidFill>
                  <a:schemeClr val="tx2"/>
                </a:solidFill>
                <a:latin typeface="+mj-lt"/>
                <a:ea typeface="+mj-ea"/>
                <a:cs typeface="+mj-cs"/>
              </a:defRPr>
            </a:lvl1pPr>
          </a:lstStyle>
          <a:p>
            <a:pPr algn="ctr"/>
            <a:r>
              <a:rPr lang="fr-FR" sz="3600" dirty="0"/>
              <a:t>Option </a:t>
            </a:r>
            <a:r>
              <a:rPr lang="fr-FR" sz="3600" dirty="0">
                <a:solidFill>
                  <a:schemeClr val="bg1"/>
                </a:solidFill>
              </a:rPr>
              <a:t>Français langue étrangère</a:t>
            </a:r>
          </a:p>
          <a:p>
            <a:pPr algn="ctr"/>
            <a:r>
              <a:rPr lang="fr-FR" sz="3600" dirty="0">
                <a:solidFill>
                  <a:srgbClr val="FFC000"/>
                </a:solidFill>
              </a:rPr>
              <a:t>Semestre 3</a:t>
            </a:r>
            <a:endParaRPr lang="fr-FR" sz="3600" dirty="0">
              <a:solidFill>
                <a:srgbClr val="FF0000"/>
              </a:solidFill>
            </a:endParaRPr>
          </a:p>
        </p:txBody>
      </p:sp>
      <p:sp>
        <p:nvSpPr>
          <p:cNvPr id="5" name="Espace réservé du pied de page 3">
            <a:extLst>
              <a:ext uri="{FF2B5EF4-FFF2-40B4-BE49-F238E27FC236}">
                <a16:creationId xmlns:a16="http://schemas.microsoft.com/office/drawing/2014/main" id="{B77BF071-2ABA-4D21-B938-EDF496F1EF80}"/>
              </a:ext>
            </a:extLst>
          </p:cNvPr>
          <p:cNvSpPr>
            <a:spLocks noGrp="1"/>
          </p:cNvSpPr>
          <p:nvPr>
            <p:ph type="ftr" sz="quarter" idx="11"/>
          </p:nvPr>
        </p:nvSpPr>
        <p:spPr>
          <a:xfrm>
            <a:off x="3301254" y="6601044"/>
            <a:ext cx="2520000" cy="107722"/>
          </a:xfrm>
        </p:spPr>
        <p:txBody>
          <a:bodyPr/>
          <a:lstStyle/>
          <a:p>
            <a:r>
              <a:rPr lang="fr-FR" dirty="0"/>
              <a:t>Parcours Langue française appliquée</a:t>
            </a:r>
          </a:p>
        </p:txBody>
      </p:sp>
      <p:pic>
        <p:nvPicPr>
          <p:cNvPr id="3" name="Image 2">
            <a:extLst>
              <a:ext uri="{FF2B5EF4-FFF2-40B4-BE49-F238E27FC236}">
                <a16:creationId xmlns:a16="http://schemas.microsoft.com/office/drawing/2014/main" id="{0982AEF3-5F21-4526-B6D3-4A67C2982438}"/>
              </a:ext>
            </a:extLst>
          </p:cNvPr>
          <p:cNvPicPr>
            <a:picLocks noChangeAspect="1"/>
          </p:cNvPicPr>
          <p:nvPr/>
        </p:nvPicPr>
        <p:blipFill>
          <a:blip r:embed="rId2"/>
          <a:stretch>
            <a:fillRect/>
          </a:stretch>
        </p:blipFill>
        <p:spPr>
          <a:xfrm>
            <a:off x="1677198" y="1193486"/>
            <a:ext cx="6005627" cy="5503029"/>
          </a:xfrm>
          <a:prstGeom prst="rect">
            <a:avLst/>
          </a:prstGeom>
        </p:spPr>
      </p:pic>
    </p:spTree>
    <p:extLst>
      <p:ext uri="{BB962C8B-B14F-4D97-AF65-F5344CB8AC3E}">
        <p14:creationId xmlns:p14="http://schemas.microsoft.com/office/powerpoint/2010/main" val="23219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3E5242B-F86C-4EB4-BA48-04BCD41D2AFD}"/>
              </a:ext>
            </a:extLst>
          </p:cNvPr>
          <p:cNvSpPr>
            <a:spLocks noGrp="1"/>
          </p:cNvSpPr>
          <p:nvPr>
            <p:ph type="title"/>
          </p:nvPr>
        </p:nvSpPr>
        <p:spPr>
          <a:xfrm>
            <a:off x="570384" y="149234"/>
            <a:ext cx="8003232" cy="936104"/>
          </a:xfrm>
        </p:spPr>
        <p:txBody>
          <a:bodyPr>
            <a:noAutofit/>
          </a:bodyPr>
          <a:lstStyle/>
          <a:p>
            <a:pPr algn="ctr"/>
            <a:r>
              <a:rPr lang="fr-FR" sz="3600" dirty="0"/>
              <a:t>Option </a:t>
            </a:r>
            <a:r>
              <a:rPr lang="fr-FR" sz="3600" dirty="0">
                <a:solidFill>
                  <a:schemeClr val="bg1"/>
                </a:solidFill>
              </a:rPr>
              <a:t>Français de spécialité</a:t>
            </a:r>
            <a:r>
              <a:rPr lang="fr-FR" sz="3600" dirty="0"/>
              <a:t/>
            </a:r>
            <a:br>
              <a:rPr lang="fr-FR" sz="3600" dirty="0"/>
            </a:br>
            <a:r>
              <a:rPr lang="fr-FR" sz="3600" dirty="0">
                <a:solidFill>
                  <a:srgbClr val="FFC000"/>
                </a:solidFill>
              </a:rPr>
              <a:t>Semestre 3</a:t>
            </a:r>
            <a:endParaRPr lang="fr-FR" sz="3600" dirty="0"/>
          </a:p>
        </p:txBody>
      </p:sp>
      <p:sp>
        <p:nvSpPr>
          <p:cNvPr id="5" name="Espace réservé du pied de page 3">
            <a:extLst>
              <a:ext uri="{FF2B5EF4-FFF2-40B4-BE49-F238E27FC236}">
                <a16:creationId xmlns:a16="http://schemas.microsoft.com/office/drawing/2014/main" id="{14D6FAFE-C506-4FF4-8A3D-593EDC3DAFE2}"/>
              </a:ext>
            </a:extLst>
          </p:cNvPr>
          <p:cNvSpPr>
            <a:spLocks noGrp="1"/>
          </p:cNvSpPr>
          <p:nvPr>
            <p:ph type="ftr" sz="quarter" idx="11"/>
          </p:nvPr>
        </p:nvSpPr>
        <p:spPr>
          <a:xfrm>
            <a:off x="3301254" y="6601044"/>
            <a:ext cx="2520000" cy="107722"/>
          </a:xfrm>
        </p:spPr>
        <p:txBody>
          <a:bodyPr/>
          <a:lstStyle/>
          <a:p>
            <a:r>
              <a:rPr lang="fr-FR" dirty="0"/>
              <a:t>Parcours Langue française appliquée</a:t>
            </a:r>
          </a:p>
        </p:txBody>
      </p:sp>
      <p:pic>
        <p:nvPicPr>
          <p:cNvPr id="9" name="Image 8">
            <a:extLst>
              <a:ext uri="{FF2B5EF4-FFF2-40B4-BE49-F238E27FC236}">
                <a16:creationId xmlns:a16="http://schemas.microsoft.com/office/drawing/2014/main" id="{64BADDE7-AC06-4390-B006-EE7B9244ECD0}"/>
              </a:ext>
            </a:extLst>
          </p:cNvPr>
          <p:cNvPicPr>
            <a:picLocks noChangeAspect="1"/>
          </p:cNvPicPr>
          <p:nvPr/>
        </p:nvPicPr>
        <p:blipFill>
          <a:blip r:embed="rId2"/>
          <a:stretch>
            <a:fillRect/>
          </a:stretch>
        </p:blipFill>
        <p:spPr>
          <a:xfrm>
            <a:off x="1187624" y="1091244"/>
            <a:ext cx="6996255" cy="5653040"/>
          </a:xfrm>
          <a:prstGeom prst="rect">
            <a:avLst/>
          </a:prstGeom>
        </p:spPr>
      </p:pic>
    </p:spTree>
    <p:extLst>
      <p:ext uri="{BB962C8B-B14F-4D97-AF65-F5344CB8AC3E}">
        <p14:creationId xmlns:p14="http://schemas.microsoft.com/office/powerpoint/2010/main" val="22765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3E5242B-F86C-4EB4-BA48-04BCD41D2AFD}"/>
              </a:ext>
            </a:extLst>
          </p:cNvPr>
          <p:cNvSpPr>
            <a:spLocks noGrp="1"/>
          </p:cNvSpPr>
          <p:nvPr>
            <p:ph type="title"/>
          </p:nvPr>
        </p:nvSpPr>
        <p:spPr>
          <a:xfrm>
            <a:off x="159777" y="93672"/>
            <a:ext cx="8003232" cy="720080"/>
          </a:xfrm>
        </p:spPr>
        <p:txBody>
          <a:bodyPr>
            <a:normAutofit/>
          </a:bodyPr>
          <a:lstStyle/>
          <a:p>
            <a:r>
              <a:rPr lang="fr-FR" sz="3600" dirty="0">
                <a:solidFill>
                  <a:srgbClr val="FFC000"/>
                </a:solidFill>
              </a:rPr>
              <a:t>Semestre 4</a:t>
            </a:r>
            <a:endParaRPr lang="fr-FR" dirty="0"/>
          </a:p>
        </p:txBody>
      </p:sp>
      <p:pic>
        <p:nvPicPr>
          <p:cNvPr id="8" name="Image 7">
            <a:extLst>
              <a:ext uri="{FF2B5EF4-FFF2-40B4-BE49-F238E27FC236}">
                <a16:creationId xmlns:a16="http://schemas.microsoft.com/office/drawing/2014/main" id="{4756F1FF-2F7F-426D-8529-F7B28AB972F8}"/>
              </a:ext>
            </a:extLst>
          </p:cNvPr>
          <p:cNvPicPr>
            <a:picLocks noChangeAspect="1"/>
          </p:cNvPicPr>
          <p:nvPr/>
        </p:nvPicPr>
        <p:blipFill>
          <a:blip r:embed="rId2"/>
          <a:stretch>
            <a:fillRect/>
          </a:stretch>
        </p:blipFill>
        <p:spPr>
          <a:xfrm>
            <a:off x="3938" y="774217"/>
            <a:ext cx="9144000" cy="1301578"/>
          </a:xfrm>
          <a:prstGeom prst="rect">
            <a:avLst/>
          </a:prstGeom>
        </p:spPr>
      </p:pic>
      <p:grpSp>
        <p:nvGrpSpPr>
          <p:cNvPr id="12" name="Groupe 11">
            <a:extLst>
              <a:ext uri="{FF2B5EF4-FFF2-40B4-BE49-F238E27FC236}">
                <a16:creationId xmlns:a16="http://schemas.microsoft.com/office/drawing/2014/main" id="{B7FA368A-46E0-4958-853F-B59F12AF0978}"/>
              </a:ext>
            </a:extLst>
          </p:cNvPr>
          <p:cNvGrpSpPr/>
          <p:nvPr/>
        </p:nvGrpSpPr>
        <p:grpSpPr>
          <a:xfrm>
            <a:off x="35496" y="2029366"/>
            <a:ext cx="4104456" cy="568310"/>
            <a:chOff x="771392" y="859127"/>
            <a:chExt cx="6383673" cy="568310"/>
          </a:xfrm>
        </p:grpSpPr>
        <p:sp>
          <p:nvSpPr>
            <p:cNvPr id="13" name="Rectangle 12">
              <a:extLst>
                <a:ext uri="{FF2B5EF4-FFF2-40B4-BE49-F238E27FC236}">
                  <a16:creationId xmlns:a16="http://schemas.microsoft.com/office/drawing/2014/main" id="{220865BA-F601-46FD-9D98-6565F4958AC1}"/>
                </a:ext>
              </a:extLst>
            </p:cNvPr>
            <p:cNvSpPr/>
            <p:nvPr/>
          </p:nvSpPr>
          <p:spPr>
            <a:xfrm>
              <a:off x="1132734" y="859128"/>
              <a:ext cx="6022331" cy="568309"/>
            </a:xfrm>
            <a:prstGeom prst="rect">
              <a:avLst/>
            </a:prstGeom>
            <a:solidFill>
              <a:srgbClr val="FF99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ZoneTexte 13">
              <a:extLst>
                <a:ext uri="{FF2B5EF4-FFF2-40B4-BE49-F238E27FC236}">
                  <a16:creationId xmlns:a16="http://schemas.microsoft.com/office/drawing/2014/main" id="{B9267A2E-2C60-4459-853A-AA4EF82EA960}"/>
                </a:ext>
              </a:extLst>
            </p:cNvPr>
            <p:cNvSpPr txBox="1"/>
            <p:nvPr/>
          </p:nvSpPr>
          <p:spPr>
            <a:xfrm>
              <a:off x="771392" y="859127"/>
              <a:ext cx="6273610" cy="568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Option </a:t>
              </a:r>
              <a:r>
                <a:rPr lang="fr-FR" dirty="0"/>
                <a:t>Français langue étrangère</a:t>
              </a:r>
              <a:endParaRPr lang="fr-FR" sz="1800" kern="1200" dirty="0"/>
            </a:p>
          </p:txBody>
        </p:sp>
      </p:grpSp>
      <p:grpSp>
        <p:nvGrpSpPr>
          <p:cNvPr id="15" name="Groupe 14">
            <a:extLst>
              <a:ext uri="{FF2B5EF4-FFF2-40B4-BE49-F238E27FC236}">
                <a16:creationId xmlns:a16="http://schemas.microsoft.com/office/drawing/2014/main" id="{A04A4996-7E5A-4858-965B-D106D0675FF1}"/>
              </a:ext>
            </a:extLst>
          </p:cNvPr>
          <p:cNvGrpSpPr/>
          <p:nvPr/>
        </p:nvGrpSpPr>
        <p:grpSpPr>
          <a:xfrm>
            <a:off x="5292080" y="2029366"/>
            <a:ext cx="3600400" cy="568309"/>
            <a:chOff x="1132734" y="1569514"/>
            <a:chExt cx="6084776" cy="568309"/>
          </a:xfrm>
        </p:grpSpPr>
        <p:sp>
          <p:nvSpPr>
            <p:cNvPr id="16" name="Rectangle 15">
              <a:extLst>
                <a:ext uri="{FF2B5EF4-FFF2-40B4-BE49-F238E27FC236}">
                  <a16:creationId xmlns:a16="http://schemas.microsoft.com/office/drawing/2014/main" id="{F697C587-F954-418A-A59B-194DB8D4359C}"/>
                </a:ext>
              </a:extLst>
            </p:cNvPr>
            <p:cNvSpPr/>
            <p:nvPr/>
          </p:nvSpPr>
          <p:spPr>
            <a:xfrm>
              <a:off x="1132734" y="1569514"/>
              <a:ext cx="6084776" cy="568309"/>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ZoneTexte 16">
              <a:extLst>
                <a:ext uri="{FF2B5EF4-FFF2-40B4-BE49-F238E27FC236}">
                  <a16:creationId xmlns:a16="http://schemas.microsoft.com/office/drawing/2014/main" id="{0BDC978F-EDA1-4D75-9556-14111263B8A4}"/>
                </a:ext>
              </a:extLst>
            </p:cNvPr>
            <p:cNvSpPr txBox="1"/>
            <p:nvPr/>
          </p:nvSpPr>
          <p:spPr>
            <a:xfrm>
              <a:off x="1132734" y="1569514"/>
              <a:ext cx="6084776" cy="568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Option français de spécialité</a:t>
              </a:r>
            </a:p>
          </p:txBody>
        </p:sp>
      </p:grpSp>
      <p:sp>
        <p:nvSpPr>
          <p:cNvPr id="18" name="Accolade ouvrante 17">
            <a:extLst>
              <a:ext uri="{FF2B5EF4-FFF2-40B4-BE49-F238E27FC236}">
                <a16:creationId xmlns:a16="http://schemas.microsoft.com/office/drawing/2014/main" id="{8723C193-15A7-4BAB-B160-665684A541C8}"/>
              </a:ext>
            </a:extLst>
          </p:cNvPr>
          <p:cNvSpPr/>
          <p:nvPr/>
        </p:nvSpPr>
        <p:spPr>
          <a:xfrm rot="16200000">
            <a:off x="4265866" y="537020"/>
            <a:ext cx="396244" cy="4536504"/>
          </a:xfrm>
          <a:prstGeom prst="leftBrace">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a:extLst>
              <a:ext uri="{FF2B5EF4-FFF2-40B4-BE49-F238E27FC236}">
                <a16:creationId xmlns:a16="http://schemas.microsoft.com/office/drawing/2014/main" id="{26C2A6F2-8D4F-4BBC-8531-FE13B97C1CAF}"/>
              </a:ext>
            </a:extLst>
          </p:cNvPr>
          <p:cNvSpPr txBox="1"/>
          <p:nvPr/>
        </p:nvSpPr>
        <p:spPr>
          <a:xfrm>
            <a:off x="896352" y="3147854"/>
            <a:ext cx="7485243" cy="2769989"/>
          </a:xfrm>
          <a:prstGeom prst="rect">
            <a:avLst/>
          </a:prstGeom>
          <a:noFill/>
        </p:spPr>
        <p:txBody>
          <a:bodyPr wrap="square">
            <a:spAutoFit/>
          </a:bodyPr>
          <a:lstStyle/>
          <a:p>
            <a:pPr marL="285750" indent="-285750">
              <a:spcBef>
                <a:spcPts val="600"/>
              </a:spcBef>
              <a:spcAft>
                <a:spcPts val="600"/>
              </a:spcAft>
              <a:buFontTx/>
              <a:buChar char="-"/>
            </a:pPr>
            <a:r>
              <a:rPr lang="fr-FR" sz="2400" b="1" dirty="0">
                <a:solidFill>
                  <a:schemeClr val="bg1"/>
                </a:solidFill>
                <a:effectLst/>
                <a:latin typeface="Arial" panose="020B0604020202020204" pitchFamily="34" charset="0"/>
              </a:rPr>
              <a:t>La durée de stage </a:t>
            </a:r>
            <a:r>
              <a:rPr lang="fr-FR" sz="2400" dirty="0">
                <a:solidFill>
                  <a:schemeClr val="bg1"/>
                </a:solidFill>
                <a:effectLst/>
                <a:latin typeface="Arial" panose="020B0604020202020204" pitchFamily="34" charset="0"/>
              </a:rPr>
              <a:t>: </a:t>
            </a:r>
            <a:r>
              <a:rPr lang="fr-FR" sz="2400" b="1" dirty="0">
                <a:solidFill>
                  <a:schemeClr val="bg1"/>
                </a:solidFill>
                <a:effectLst/>
                <a:latin typeface="Arial" panose="020B0604020202020204" pitchFamily="34" charset="0"/>
              </a:rPr>
              <a:t>120h</a:t>
            </a:r>
            <a:r>
              <a:rPr lang="fr-FR" sz="2400" dirty="0">
                <a:solidFill>
                  <a:schemeClr val="bg1"/>
                </a:solidFill>
                <a:effectLst/>
                <a:latin typeface="Arial" panose="020B0604020202020204" pitchFamily="34" charset="0"/>
              </a:rPr>
              <a:t> d’enseignement (réparties sur </a:t>
            </a:r>
            <a:r>
              <a:rPr lang="fr-FR" sz="2400" b="1" dirty="0">
                <a:solidFill>
                  <a:schemeClr val="bg1"/>
                </a:solidFill>
                <a:effectLst/>
                <a:latin typeface="Arial" panose="020B0604020202020204" pitchFamily="34" charset="0"/>
              </a:rPr>
              <a:t>2 mois </a:t>
            </a:r>
            <a:r>
              <a:rPr lang="fr-FR" sz="2400" dirty="0">
                <a:solidFill>
                  <a:schemeClr val="bg1"/>
                </a:solidFill>
                <a:effectLst/>
                <a:latin typeface="Arial" panose="020B0604020202020204" pitchFamily="34" charset="0"/>
              </a:rPr>
              <a:t>au minimum).</a:t>
            </a:r>
          </a:p>
          <a:p>
            <a:pPr marL="285750" indent="-285750">
              <a:spcBef>
                <a:spcPts val="600"/>
              </a:spcBef>
              <a:spcAft>
                <a:spcPts val="600"/>
              </a:spcAft>
              <a:buFontTx/>
              <a:buChar char="-"/>
            </a:pPr>
            <a:r>
              <a:rPr lang="fr-FR" sz="2400" dirty="0">
                <a:solidFill>
                  <a:schemeClr val="bg1"/>
                </a:solidFill>
                <a:latin typeface="Arial" panose="020B0604020202020204" pitchFamily="34" charset="0"/>
              </a:rPr>
              <a:t>Stage en </a:t>
            </a:r>
            <a:r>
              <a:rPr lang="fr-FR" sz="2400" b="1" dirty="0">
                <a:solidFill>
                  <a:schemeClr val="bg1"/>
                </a:solidFill>
                <a:latin typeface="Arial" panose="020B0604020202020204" pitchFamily="34" charset="0"/>
              </a:rPr>
              <a:t>France</a:t>
            </a:r>
            <a:r>
              <a:rPr lang="fr-FR" sz="2400" dirty="0">
                <a:solidFill>
                  <a:schemeClr val="bg1"/>
                </a:solidFill>
                <a:latin typeface="Arial" panose="020B0604020202020204" pitchFamily="34" charset="0"/>
              </a:rPr>
              <a:t> ou </a:t>
            </a:r>
            <a:r>
              <a:rPr lang="fr-FR" sz="2400" b="1" dirty="0">
                <a:solidFill>
                  <a:schemeClr val="bg1"/>
                </a:solidFill>
                <a:latin typeface="Arial" panose="020B0604020202020204" pitchFamily="34" charset="0"/>
              </a:rPr>
              <a:t>à l’étranger.</a:t>
            </a:r>
            <a:endParaRPr lang="fr-FR" sz="2400" b="1" dirty="0">
              <a:solidFill>
                <a:schemeClr val="bg1"/>
              </a:solidFill>
              <a:effectLst/>
              <a:latin typeface="Arial" panose="020B0604020202020204" pitchFamily="34" charset="0"/>
            </a:endParaRPr>
          </a:p>
          <a:p>
            <a:pPr marL="285750" indent="-285750">
              <a:spcBef>
                <a:spcPts val="600"/>
              </a:spcBef>
              <a:spcAft>
                <a:spcPts val="600"/>
              </a:spcAft>
              <a:buFontTx/>
              <a:buChar char="-"/>
            </a:pPr>
            <a:r>
              <a:rPr lang="fr-FR" sz="2400" dirty="0">
                <a:solidFill>
                  <a:schemeClr val="bg1"/>
                </a:solidFill>
                <a:effectLst/>
                <a:latin typeface="Arial" panose="020B0604020202020204" pitchFamily="34" charset="0"/>
              </a:rPr>
              <a:t>La note du stage doit être supérieure ou égale à </a:t>
            </a:r>
            <a:r>
              <a:rPr lang="fr-FR" sz="2400" b="1" dirty="0">
                <a:solidFill>
                  <a:schemeClr val="bg1"/>
                </a:solidFill>
                <a:effectLst/>
                <a:latin typeface="Arial" panose="020B0604020202020204" pitchFamily="34" charset="0"/>
              </a:rPr>
              <a:t>10/20 </a:t>
            </a:r>
            <a:r>
              <a:rPr lang="fr-FR" sz="2400" dirty="0">
                <a:solidFill>
                  <a:schemeClr val="bg1"/>
                </a:solidFill>
                <a:effectLst/>
                <a:latin typeface="Arial" panose="020B0604020202020204" pitchFamily="34" charset="0"/>
              </a:rPr>
              <a:t>pour</a:t>
            </a:r>
            <a:r>
              <a:rPr lang="fr-FR" sz="2400" b="1" dirty="0">
                <a:solidFill>
                  <a:schemeClr val="bg1"/>
                </a:solidFill>
                <a:effectLst/>
                <a:latin typeface="Arial" panose="020B0604020202020204" pitchFamily="34" charset="0"/>
              </a:rPr>
              <a:t> </a:t>
            </a:r>
            <a:r>
              <a:rPr lang="fr-FR" sz="2400" dirty="0">
                <a:solidFill>
                  <a:schemeClr val="bg1"/>
                </a:solidFill>
                <a:effectLst/>
                <a:latin typeface="Arial" panose="020B0604020202020204" pitchFamily="34" charset="0"/>
              </a:rPr>
              <a:t>obtenir le Master 2.</a:t>
            </a:r>
          </a:p>
          <a:p>
            <a:pPr marL="285750" indent="-285750">
              <a:spcBef>
                <a:spcPts val="600"/>
              </a:spcBef>
              <a:spcAft>
                <a:spcPts val="600"/>
              </a:spcAft>
              <a:buFontTx/>
              <a:buChar char="-"/>
            </a:pPr>
            <a:r>
              <a:rPr lang="fr-FR" sz="2400" b="1" dirty="0">
                <a:solidFill>
                  <a:schemeClr val="bg1"/>
                </a:solidFill>
                <a:latin typeface="+mn-lt"/>
              </a:rPr>
              <a:t>Référente : </a:t>
            </a:r>
            <a:r>
              <a:rPr lang="fr-FR" sz="2400" b="1" dirty="0">
                <a:solidFill>
                  <a:schemeClr val="bg1"/>
                </a:solidFill>
                <a:latin typeface="+mn-lt"/>
                <a:hlinkClick r:id="rId3">
                  <a:extLst>
                    <a:ext uri="{A12FA001-AC4F-418D-AE19-62706E023703}">
                      <ahyp:hlinkClr xmlns:ahyp="http://schemas.microsoft.com/office/drawing/2018/hyperlinkcolor" xmlns="" val="tx"/>
                    </a:ext>
                  </a:extLst>
                </a:hlinkClick>
              </a:rPr>
              <a:t>ines.sfar@sorbonne.universite.fr</a:t>
            </a:r>
            <a:endParaRPr lang="fr-FR" sz="2400" b="1" dirty="0">
              <a:solidFill>
                <a:schemeClr val="bg1"/>
              </a:solidFill>
              <a:latin typeface="+mn-lt"/>
            </a:endParaRPr>
          </a:p>
        </p:txBody>
      </p:sp>
      <p:sp>
        <p:nvSpPr>
          <p:cNvPr id="24" name="Flèche : virage 23">
            <a:extLst>
              <a:ext uri="{FF2B5EF4-FFF2-40B4-BE49-F238E27FC236}">
                <a16:creationId xmlns:a16="http://schemas.microsoft.com/office/drawing/2014/main" id="{F41CE51E-0FFF-4DCF-91C6-487C25AC5658}"/>
              </a:ext>
            </a:extLst>
          </p:cNvPr>
          <p:cNvSpPr/>
          <p:nvPr/>
        </p:nvSpPr>
        <p:spPr>
          <a:xfrm rot="10800000">
            <a:off x="8381595" y="2597674"/>
            <a:ext cx="495684" cy="4169891"/>
          </a:xfrm>
          <a:prstGeom prst="ben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err="1">
              <a:solidFill>
                <a:schemeClr val="tx1"/>
              </a:solidFill>
            </a:endParaRPr>
          </a:p>
        </p:txBody>
      </p:sp>
      <p:sp>
        <p:nvSpPr>
          <p:cNvPr id="26" name="ZoneTexte 25">
            <a:extLst>
              <a:ext uri="{FF2B5EF4-FFF2-40B4-BE49-F238E27FC236}">
                <a16:creationId xmlns:a16="http://schemas.microsoft.com/office/drawing/2014/main" id="{EFA130E1-4E9D-4ED2-A5E1-09BCAA39EC50}"/>
              </a:ext>
            </a:extLst>
          </p:cNvPr>
          <p:cNvSpPr txBox="1"/>
          <p:nvPr/>
        </p:nvSpPr>
        <p:spPr>
          <a:xfrm>
            <a:off x="5724128" y="6211669"/>
            <a:ext cx="2637000" cy="646331"/>
          </a:xfrm>
          <a:prstGeom prst="rect">
            <a:avLst/>
          </a:prstGeom>
          <a:solidFill>
            <a:srgbClr val="00B0F0"/>
          </a:solidFill>
          <a:ln>
            <a:solidFill>
              <a:schemeClr val="bg1"/>
            </a:solidFill>
          </a:ln>
        </p:spPr>
        <p:txBody>
          <a:bodyPr wrap="square">
            <a:spAutoFit/>
          </a:bodyPr>
          <a:lstStyle/>
          <a:p>
            <a:r>
              <a:rPr lang="fr-FR" dirty="0">
                <a:solidFill>
                  <a:schemeClr val="bg1"/>
                </a:solidFill>
                <a:effectLst/>
                <a:latin typeface="Arial" panose="020B0604020202020204" pitchFamily="34" charset="0"/>
              </a:rPr>
              <a:t>Stage en français de spécialité ou en FLE</a:t>
            </a:r>
            <a:endParaRPr lang="fr-FR" dirty="0">
              <a:solidFill>
                <a:schemeClr val="bg1"/>
              </a:solidFill>
            </a:endParaRPr>
          </a:p>
        </p:txBody>
      </p:sp>
      <p:sp>
        <p:nvSpPr>
          <p:cNvPr id="29" name="Flèche : virage 28">
            <a:extLst>
              <a:ext uri="{FF2B5EF4-FFF2-40B4-BE49-F238E27FC236}">
                <a16:creationId xmlns:a16="http://schemas.microsoft.com/office/drawing/2014/main" id="{DE321424-34BF-4468-B295-C0B0EC0A7B8C}"/>
              </a:ext>
            </a:extLst>
          </p:cNvPr>
          <p:cNvSpPr/>
          <p:nvPr/>
        </p:nvSpPr>
        <p:spPr>
          <a:xfrm rot="10800000" flipH="1">
            <a:off x="323530" y="2597674"/>
            <a:ext cx="478396" cy="4175304"/>
          </a:xfrm>
          <a:prstGeom prst="bentArrow">
            <a:avLst>
              <a:gd name="adj1" fmla="val 25000"/>
              <a:gd name="adj2" fmla="val 30690"/>
              <a:gd name="adj3" fmla="val 25000"/>
              <a:gd name="adj4" fmla="val 4375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err="1">
              <a:solidFill>
                <a:schemeClr val="tx1"/>
              </a:solidFill>
            </a:endParaRPr>
          </a:p>
        </p:txBody>
      </p:sp>
      <p:sp>
        <p:nvSpPr>
          <p:cNvPr id="30" name="ZoneTexte 29">
            <a:extLst>
              <a:ext uri="{FF2B5EF4-FFF2-40B4-BE49-F238E27FC236}">
                <a16:creationId xmlns:a16="http://schemas.microsoft.com/office/drawing/2014/main" id="{923B12BF-13EF-448E-A377-70C9AE747CD1}"/>
              </a:ext>
            </a:extLst>
          </p:cNvPr>
          <p:cNvSpPr txBox="1"/>
          <p:nvPr/>
        </p:nvSpPr>
        <p:spPr>
          <a:xfrm>
            <a:off x="822394" y="6349775"/>
            <a:ext cx="2185897" cy="400110"/>
          </a:xfrm>
          <a:prstGeom prst="rect">
            <a:avLst/>
          </a:prstGeom>
          <a:solidFill>
            <a:srgbClr val="FF9933"/>
          </a:solidFill>
          <a:ln>
            <a:solidFill>
              <a:schemeClr val="bg1"/>
            </a:solidFill>
          </a:ln>
        </p:spPr>
        <p:txBody>
          <a:bodyPr wrap="square">
            <a:spAutoFit/>
          </a:bodyPr>
          <a:lstStyle/>
          <a:p>
            <a:r>
              <a:rPr lang="fr-FR" sz="2000" dirty="0">
                <a:solidFill>
                  <a:schemeClr val="bg1"/>
                </a:solidFill>
                <a:effectLst/>
                <a:latin typeface="Arial" panose="020B0604020202020204" pitchFamily="34" charset="0"/>
              </a:rPr>
              <a:t>Stage en </a:t>
            </a:r>
            <a:r>
              <a:rPr lang="fr-FR" sz="2000" dirty="0" err="1">
                <a:solidFill>
                  <a:schemeClr val="bg1"/>
                </a:solidFill>
                <a:effectLst/>
                <a:latin typeface="Arial" panose="020B0604020202020204" pitchFamily="34" charset="0"/>
              </a:rPr>
              <a:t>FLE</a:t>
            </a:r>
            <a:endParaRPr lang="fr-FR" sz="2000" dirty="0">
              <a:solidFill>
                <a:schemeClr val="bg1"/>
              </a:solidFill>
            </a:endParaRPr>
          </a:p>
        </p:txBody>
      </p:sp>
      <p:sp>
        <p:nvSpPr>
          <p:cNvPr id="19" name="Espace réservé du pied de page 3">
            <a:extLst>
              <a:ext uri="{FF2B5EF4-FFF2-40B4-BE49-F238E27FC236}">
                <a16:creationId xmlns:a16="http://schemas.microsoft.com/office/drawing/2014/main" id="{9298C1E7-2C19-483E-B1D3-B13E6FA6FDE6}"/>
              </a:ext>
            </a:extLst>
          </p:cNvPr>
          <p:cNvSpPr>
            <a:spLocks noGrp="1"/>
          </p:cNvSpPr>
          <p:nvPr>
            <p:ph type="ftr" sz="quarter" idx="11"/>
          </p:nvPr>
        </p:nvSpPr>
        <p:spPr>
          <a:xfrm>
            <a:off x="3275856" y="6705654"/>
            <a:ext cx="2520000" cy="107722"/>
          </a:xfrm>
        </p:spPr>
        <p:txBody>
          <a:bodyPr/>
          <a:lstStyle/>
          <a:p>
            <a:r>
              <a:rPr lang="fr-FR" dirty="0"/>
              <a:t>Parcours Langue française appliquée</a:t>
            </a:r>
          </a:p>
        </p:txBody>
      </p:sp>
    </p:spTree>
    <p:extLst>
      <p:ext uri="{BB962C8B-B14F-4D97-AF65-F5344CB8AC3E}">
        <p14:creationId xmlns:p14="http://schemas.microsoft.com/office/powerpoint/2010/main" val="344814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147248" cy="940391"/>
          </a:xfrm>
        </p:spPr>
        <p:txBody>
          <a:bodyPr>
            <a:normAutofit/>
          </a:bodyPr>
          <a:lstStyle/>
          <a:p>
            <a:r>
              <a:rPr lang="fr-FR" sz="3200" dirty="0">
                <a:solidFill>
                  <a:srgbClr val="FFFF00"/>
                </a:solidFill>
              </a:rPr>
              <a:t>La mobilité internationale du Master parcours FLE</a:t>
            </a:r>
          </a:p>
        </p:txBody>
      </p:sp>
      <p:sp>
        <p:nvSpPr>
          <p:cNvPr id="4" name="Espace réservé du texte 3"/>
          <p:cNvSpPr>
            <a:spLocks noGrp="1"/>
          </p:cNvSpPr>
          <p:nvPr>
            <p:ph type="body" sz="quarter" idx="12"/>
          </p:nvPr>
        </p:nvSpPr>
        <p:spPr>
          <a:xfrm>
            <a:off x="466165" y="1891552"/>
            <a:ext cx="8246035" cy="4704421"/>
          </a:xfrm>
        </p:spPr>
        <p:txBody>
          <a:bodyPr>
            <a:noAutofit/>
          </a:bodyPr>
          <a:lstStyle/>
          <a:p>
            <a:pPr lvl="2" algn="just"/>
            <a:r>
              <a:rPr lang="fr-FR" sz="2400" b="1" dirty="0">
                <a:solidFill>
                  <a:srgbClr val="7030A0"/>
                </a:solidFill>
              </a:rPr>
              <a:t>1. Le double diplôme avec l’UC de Madrid : </a:t>
            </a:r>
          </a:p>
          <a:p>
            <a:pPr lvl="2" algn="just"/>
            <a:r>
              <a:rPr lang="fr-FR" sz="2400" dirty="0"/>
              <a:t>La possibilité pour les étudiantes et étudiants de passer une année universitaire (Master 2) à l’Université Complutense de Madrid (Espagne) et d’obtenir </a:t>
            </a:r>
            <a:r>
              <a:rPr lang="fr-FR" sz="2400" b="1" dirty="0">
                <a:solidFill>
                  <a:schemeClr val="bg1"/>
                </a:solidFill>
              </a:rPr>
              <a:t>un double diplôme</a:t>
            </a:r>
            <a:r>
              <a:rPr lang="fr-FR" sz="2400" dirty="0"/>
              <a:t>. </a:t>
            </a:r>
          </a:p>
          <a:p>
            <a:pPr lvl="2" algn="just"/>
            <a:endParaRPr lang="fr-FR" sz="2400" dirty="0"/>
          </a:p>
          <a:p>
            <a:pPr lvl="2" algn="just"/>
            <a:r>
              <a:rPr lang="fr-FR" sz="2400" b="1" dirty="0">
                <a:solidFill>
                  <a:srgbClr val="7030A0"/>
                </a:solidFill>
              </a:rPr>
              <a:t>2. L’échange avec  SUAD (Abu Dhabi)</a:t>
            </a:r>
          </a:p>
          <a:p>
            <a:pPr lvl="2" algn="just"/>
            <a:r>
              <a:rPr lang="fr-FR" sz="2400" dirty="0"/>
              <a:t>La possibilité pour les étudiantes et étudiants d’effectuer un semestre ou une année d’échange (en </a:t>
            </a:r>
            <a:r>
              <a:rPr lang="fr-FR" sz="2400" b="1" dirty="0"/>
              <a:t>Master 1</a:t>
            </a:r>
            <a:r>
              <a:rPr lang="fr-FR" sz="2400" dirty="0"/>
              <a:t> ou en </a:t>
            </a:r>
            <a:r>
              <a:rPr lang="fr-FR" sz="2400" b="1" dirty="0"/>
              <a:t>Master 2) </a:t>
            </a:r>
            <a:r>
              <a:rPr lang="fr-FR" sz="2400" dirty="0"/>
              <a:t>à Sorbonne Université Abu Dhabi (Émirats arabes unis)</a:t>
            </a:r>
            <a:r>
              <a:rPr lang="fr-FR" sz="2400" dirty="0">
                <a:solidFill>
                  <a:schemeClr val="bg1"/>
                </a:solidFill>
              </a:rPr>
              <a:t>.</a:t>
            </a:r>
            <a:endParaRPr lang="fr-FR" sz="2400" dirty="0"/>
          </a:p>
        </p:txBody>
      </p:sp>
      <p:sp>
        <p:nvSpPr>
          <p:cNvPr id="6"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1258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4986"/>
            <a:ext cx="8147248" cy="940391"/>
          </a:xfrm>
        </p:spPr>
        <p:txBody>
          <a:bodyPr>
            <a:normAutofit/>
          </a:bodyPr>
          <a:lstStyle/>
          <a:p>
            <a:r>
              <a:rPr lang="fr-FR" sz="3200" dirty="0">
                <a:solidFill>
                  <a:srgbClr val="FFFF00"/>
                </a:solidFill>
              </a:rPr>
              <a:t>Les débouchés du parcours FLE</a:t>
            </a:r>
          </a:p>
        </p:txBody>
      </p:sp>
      <p:sp>
        <p:nvSpPr>
          <p:cNvPr id="4" name="Espace réservé du texte 3"/>
          <p:cNvSpPr>
            <a:spLocks noGrp="1"/>
          </p:cNvSpPr>
          <p:nvPr>
            <p:ph type="body" sz="quarter" idx="12"/>
          </p:nvPr>
        </p:nvSpPr>
        <p:spPr>
          <a:xfrm>
            <a:off x="487796" y="1475430"/>
            <a:ext cx="8299824" cy="5262954"/>
          </a:xfrm>
        </p:spPr>
        <p:txBody>
          <a:bodyPr>
            <a:noAutofit/>
          </a:bodyPr>
          <a:lstStyle/>
          <a:p>
            <a:pPr marL="514350" lvl="2" indent="-514350" algn="just">
              <a:buAutoNum type="arabicPeriod"/>
            </a:pPr>
            <a:r>
              <a:rPr lang="fr-FR" sz="2000" b="1" dirty="0">
                <a:solidFill>
                  <a:srgbClr val="7030A0"/>
                </a:solidFill>
                <a:latin typeface="Arial" panose="020B0604020202020204" pitchFamily="34" charset="0"/>
                <a:cs typeface="Arial" panose="020B0604020202020204" pitchFamily="34" charset="0"/>
              </a:rPr>
              <a:t>Les métiers de l’enseignement </a:t>
            </a:r>
          </a:p>
          <a:p>
            <a:pPr marL="846900" lvl="3" indent="-342900" algn="just">
              <a:buFont typeface="Arial" panose="020B0604020202020204" pitchFamily="34" charset="0"/>
              <a:buChar char="•"/>
            </a:pPr>
            <a:r>
              <a:rPr lang="fr-FR" sz="2000" dirty="0">
                <a:solidFill>
                  <a:srgbClr val="002060"/>
                </a:solidFill>
                <a:latin typeface="Arial" panose="020B0604020202020204" pitchFamily="34" charset="0"/>
                <a:cs typeface="Arial" panose="020B0604020202020204" pitchFamily="34" charset="0"/>
              </a:rPr>
              <a:t>enseignant de FLE, lecteur ;</a:t>
            </a:r>
          </a:p>
          <a:p>
            <a:pPr marL="846900" lvl="3" indent="-342900" algn="just">
              <a:buFont typeface="Arial" panose="020B0604020202020204" pitchFamily="34" charset="0"/>
              <a:buChar char="•"/>
            </a:pPr>
            <a:r>
              <a:rPr lang="fr-FR" sz="2000" dirty="0">
                <a:solidFill>
                  <a:srgbClr val="002060"/>
                </a:solidFill>
                <a:latin typeface="Arial" panose="020B0604020202020204" pitchFamily="34" charset="0"/>
                <a:cs typeface="Arial" panose="020B0604020202020204" pitchFamily="34" charset="0"/>
              </a:rPr>
              <a:t>responsable de centre de ressources en langues ;</a:t>
            </a:r>
          </a:p>
          <a:p>
            <a:pPr marL="846900" lvl="3" indent="-342900" algn="just">
              <a:buFont typeface="Arial" panose="020B0604020202020204" pitchFamily="34" charset="0"/>
              <a:buChar char="•"/>
            </a:pPr>
            <a:r>
              <a:rPr lang="fr-FR" sz="2000" dirty="0">
                <a:solidFill>
                  <a:srgbClr val="002060"/>
                </a:solidFill>
                <a:latin typeface="Arial" panose="020B0604020202020204" pitchFamily="34" charset="0"/>
                <a:cs typeface="Arial" panose="020B0604020202020204" pitchFamily="34" charset="0"/>
              </a:rPr>
              <a:t>formateur de français langue étrangère dans un établissement d’enseignement public ou privé, en France ou à l’international ;</a:t>
            </a:r>
          </a:p>
          <a:p>
            <a:pPr marL="846900" lvl="3" indent="-342900" algn="just">
              <a:buFont typeface="Arial" panose="020B0604020202020204" pitchFamily="34" charset="0"/>
              <a:buChar char="•"/>
            </a:pPr>
            <a:r>
              <a:rPr lang="fr-FR" sz="2000" dirty="0">
                <a:solidFill>
                  <a:srgbClr val="002060"/>
                </a:solidFill>
                <a:latin typeface="Arial" panose="020B0604020202020204" pitchFamily="34" charset="0"/>
                <a:cs typeface="Arial" panose="020B0604020202020204" pitchFamily="34" charset="0"/>
              </a:rPr>
              <a:t>enseignant indépendant</a:t>
            </a:r>
            <a:r>
              <a:rPr lang="fr-FR" sz="2000" b="1" dirty="0">
                <a:solidFill>
                  <a:srgbClr val="002060"/>
                </a:solidFill>
                <a:latin typeface="Arial" panose="020B0604020202020204" pitchFamily="34" charset="0"/>
                <a:cs typeface="Arial" panose="020B0604020202020204" pitchFamily="34" charset="0"/>
              </a:rPr>
              <a:t> ;</a:t>
            </a:r>
          </a:p>
          <a:p>
            <a:pPr marL="846900" lvl="3" indent="-342900" algn="just">
              <a:buFont typeface="Arial" panose="020B0604020202020204" pitchFamily="34" charset="0"/>
              <a:buChar char="•"/>
            </a:pPr>
            <a:r>
              <a:rPr lang="fr-FR" sz="2000" dirty="0">
                <a:solidFill>
                  <a:srgbClr val="002060"/>
                </a:solidFill>
                <a:latin typeface="Arial" panose="020B0604020202020204" pitchFamily="34" charset="0"/>
                <a:cs typeface="Arial" panose="020B0604020202020204" pitchFamily="34" charset="0"/>
              </a:rPr>
              <a:t>responsable ou concepteur de formation. </a:t>
            </a:r>
            <a:endParaRPr lang="fr-FR" sz="2000" b="1" dirty="0">
              <a:solidFill>
                <a:srgbClr val="7030A0"/>
              </a:solidFill>
              <a:latin typeface="Arial" panose="020B0604020202020204" pitchFamily="34" charset="0"/>
              <a:cs typeface="Arial" panose="020B0604020202020204" pitchFamily="34" charset="0"/>
            </a:endParaRPr>
          </a:p>
          <a:p>
            <a:pPr lvl="2" algn="just"/>
            <a:r>
              <a:rPr lang="fr-FR" sz="2000" b="1" dirty="0">
                <a:solidFill>
                  <a:srgbClr val="7030A0"/>
                </a:solidFill>
                <a:latin typeface="Arial" panose="020B0604020202020204" pitchFamily="34" charset="0"/>
                <a:cs typeface="Arial" panose="020B0604020202020204" pitchFamily="34" charset="0"/>
              </a:rPr>
              <a:t>2. La coopération scientifique et culturelle </a:t>
            </a:r>
          </a:p>
          <a:p>
            <a:pPr marL="846900" lvl="3"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chargé(e) de mission auprès des universités étrangères ;</a:t>
            </a:r>
          </a:p>
          <a:p>
            <a:pPr marL="846900" lvl="3"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attaché (e) de coopération pour le français (Instituts français) ;</a:t>
            </a:r>
          </a:p>
          <a:p>
            <a:pPr marL="846900" lvl="3"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coordinateur / coordinatrice pédagogique dans les centres culturels ;</a:t>
            </a:r>
          </a:p>
          <a:p>
            <a:pPr marL="846900" lvl="3"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délégué général auprès des Alliances françaises. </a:t>
            </a:r>
          </a:p>
          <a:p>
            <a:pPr lvl="2" algn="just"/>
            <a:r>
              <a:rPr lang="fr-FR" sz="2000" b="1" dirty="0">
                <a:solidFill>
                  <a:srgbClr val="7030A0"/>
                </a:solidFill>
                <a:latin typeface="Arial" panose="020B0604020202020204" pitchFamily="34" charset="0"/>
                <a:cs typeface="Arial" panose="020B0604020202020204" pitchFamily="34" charset="0"/>
              </a:rPr>
              <a:t>3. La certification </a:t>
            </a:r>
          </a:p>
          <a:p>
            <a:pPr marL="846900" lvl="3"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professeur habilité DELF, DALF</a:t>
            </a:r>
          </a:p>
          <a:p>
            <a:pPr lvl="2" algn="just"/>
            <a:endParaRPr lang="fr-FR" sz="2000" b="1" dirty="0">
              <a:solidFill>
                <a:srgbClr val="7030A0"/>
              </a:solidFill>
              <a:latin typeface="Arial" panose="020B0604020202020204" pitchFamily="34" charset="0"/>
              <a:cs typeface="Arial" panose="020B0604020202020204" pitchFamily="34" charset="0"/>
            </a:endParaRPr>
          </a:p>
        </p:txBody>
      </p:sp>
      <p:sp>
        <p:nvSpPr>
          <p:cNvPr id="6"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36379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131840" y="2852936"/>
            <a:ext cx="2808051" cy="1320167"/>
          </a:xfrm>
        </p:spPr>
        <p:txBody>
          <a:bodyPr>
            <a:normAutofit/>
          </a:bodyPr>
          <a:lstStyle/>
          <a:p>
            <a:pPr algn="ctr"/>
            <a:r>
              <a:rPr lang="fr-FR" sz="3600" b="1" dirty="0"/>
              <a:t> </a:t>
            </a:r>
            <a:r>
              <a:rPr lang="fr-FR" sz="3600" b="1" dirty="0">
                <a:solidFill>
                  <a:srgbClr val="FFFF00"/>
                </a:solidFill>
              </a:rPr>
              <a:t>CONTACTS</a:t>
            </a:r>
          </a:p>
        </p:txBody>
      </p:sp>
    </p:spTree>
    <p:extLst>
      <p:ext uri="{BB962C8B-B14F-4D97-AF65-F5344CB8AC3E}">
        <p14:creationId xmlns:p14="http://schemas.microsoft.com/office/powerpoint/2010/main" val="42386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827584" y="908720"/>
            <a:ext cx="7884616" cy="5400005"/>
          </a:xfrm>
        </p:spPr>
        <p:txBody>
          <a:bodyPr>
            <a:normAutofit/>
          </a:bodyPr>
          <a:lstStyle/>
          <a:p>
            <a:endParaRPr lang="fr-FR" sz="2400" dirty="0">
              <a:latin typeface="+mn-lt"/>
            </a:endParaRPr>
          </a:p>
          <a:p>
            <a:pPr algn="ctr"/>
            <a:r>
              <a:rPr lang="fr-FR" sz="2400" dirty="0">
                <a:solidFill>
                  <a:srgbClr val="FFFF00"/>
                </a:solidFill>
              </a:rPr>
              <a:t>RESPONSABLES DU PARCOURS FLE</a:t>
            </a:r>
            <a:endParaRPr lang="fr-FR" sz="2400" cap="all" dirty="0">
              <a:solidFill>
                <a:srgbClr val="FFFF00"/>
              </a:solidFill>
            </a:endParaRPr>
          </a:p>
          <a:p>
            <a:pPr algn="ctr"/>
            <a:endParaRPr lang="fr-FR" sz="2400" cap="all" dirty="0">
              <a:solidFill>
                <a:srgbClr val="FFFF00"/>
              </a:solidFill>
              <a:latin typeface="+mn-lt"/>
            </a:endParaRPr>
          </a:p>
          <a:p>
            <a:r>
              <a:rPr lang="fr-FR" sz="2400" dirty="0">
                <a:solidFill>
                  <a:srgbClr val="FFFF00"/>
                </a:solidFill>
                <a:latin typeface="+mn-lt"/>
              </a:rPr>
              <a:t>Philippe Monneret</a:t>
            </a:r>
          </a:p>
          <a:p>
            <a:r>
              <a:rPr lang="fr-FR" sz="2400" dirty="0">
                <a:latin typeface="+mn-lt"/>
                <a:hlinkClick r:id="rId2"/>
              </a:rPr>
              <a:t>philippe.monneret@sorbonne-universite.fr</a:t>
            </a:r>
            <a:endParaRPr lang="fr-FR" sz="2400" dirty="0">
              <a:latin typeface="+mn-lt"/>
            </a:endParaRPr>
          </a:p>
          <a:p>
            <a:endParaRPr lang="fr-FR" sz="2400" dirty="0">
              <a:latin typeface="+mn-lt"/>
            </a:endParaRPr>
          </a:p>
          <a:p>
            <a:r>
              <a:rPr lang="fr-FR" sz="2400" dirty="0">
                <a:solidFill>
                  <a:srgbClr val="FFFF00"/>
                </a:solidFill>
                <a:latin typeface="+mn-lt"/>
              </a:rPr>
              <a:t>Maîtresse de conférences Inès SFAR </a:t>
            </a:r>
          </a:p>
          <a:p>
            <a:r>
              <a:rPr lang="fr-FR" sz="2400" dirty="0">
                <a:solidFill>
                  <a:schemeClr val="tx1"/>
                </a:solidFill>
                <a:latin typeface="+mn-lt"/>
                <a:hlinkClick r:id="rId3"/>
              </a:rPr>
              <a:t>ines.sfar@sorbonne-universite</a:t>
            </a:r>
            <a:r>
              <a:rPr lang="fr-FR" sz="2400" u="sng" dirty="0">
                <a:solidFill>
                  <a:schemeClr val="tx1"/>
                </a:solidFill>
                <a:latin typeface="+mn-lt"/>
                <a:hlinkClick r:id="rId3"/>
              </a:rPr>
              <a:t>.fr</a:t>
            </a:r>
            <a:endParaRPr lang="fr-FR" sz="2400" u="sng" dirty="0">
              <a:solidFill>
                <a:schemeClr val="tx1"/>
              </a:solidFill>
              <a:latin typeface="+mn-lt"/>
            </a:endParaRPr>
          </a:p>
          <a:p>
            <a:endParaRPr lang="fr-FR" sz="2400" u="sng" dirty="0">
              <a:solidFill>
                <a:srgbClr val="C00000"/>
              </a:solidFill>
              <a:latin typeface="+mn-lt"/>
            </a:endParaRPr>
          </a:p>
          <a:p>
            <a:pPr algn="ctr"/>
            <a:r>
              <a:rPr lang="fr-FR" sz="2400" b="1" dirty="0">
                <a:solidFill>
                  <a:srgbClr val="FFFF00"/>
                </a:solidFill>
                <a:latin typeface="+mn-lt"/>
              </a:rPr>
              <a:t>Contact administratif</a:t>
            </a:r>
          </a:p>
          <a:p>
            <a:endParaRPr lang="fr-FR" sz="2400" dirty="0">
              <a:latin typeface="+mn-lt"/>
            </a:endParaRPr>
          </a:p>
          <a:p>
            <a:r>
              <a:rPr lang="fr-FR" sz="2400" dirty="0">
                <a:solidFill>
                  <a:srgbClr val="FFFF00"/>
                </a:solidFill>
                <a:latin typeface="+mn-lt"/>
              </a:rPr>
              <a:t>Secrétariat: </a:t>
            </a:r>
          </a:p>
          <a:p>
            <a:r>
              <a:rPr lang="fr-FR" sz="2400" dirty="0">
                <a:solidFill>
                  <a:schemeClr val="bg1"/>
                </a:solidFill>
                <a:latin typeface="+mn-lt"/>
              </a:rPr>
              <a:t>lettres-languefrancaise-sorbonne@sorbonne-universite.fr.</a:t>
            </a:r>
          </a:p>
          <a:p>
            <a:endParaRPr lang="fr-FR" sz="2400" dirty="0">
              <a:latin typeface="+mn-lt"/>
            </a:endParaRPr>
          </a:p>
        </p:txBody>
      </p:sp>
      <p:sp>
        <p:nvSpPr>
          <p:cNvPr id="6" name="Espace réservé du pied de page 3"/>
          <p:cNvSpPr>
            <a:spLocks noGrp="1"/>
          </p:cNvSpPr>
          <p:nvPr>
            <p:ph type="ftr" sz="quarter" idx="4294967295"/>
          </p:nvPr>
        </p:nvSpPr>
        <p:spPr>
          <a:xfrm>
            <a:off x="3779912" y="6597352"/>
            <a:ext cx="2519363" cy="107950"/>
          </a:xfrm>
        </p:spPr>
        <p:txBody>
          <a:bodyPr/>
          <a:lstStyle/>
          <a:p>
            <a:r>
              <a:rPr lang="fr-FR" dirty="0"/>
              <a:t>Parcours Langue française appliquée</a:t>
            </a:r>
          </a:p>
        </p:txBody>
      </p:sp>
    </p:spTree>
    <p:extLst>
      <p:ext uri="{BB962C8B-B14F-4D97-AF65-F5344CB8AC3E}">
        <p14:creationId xmlns:p14="http://schemas.microsoft.com/office/powerpoint/2010/main" val="10581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            </a:t>
            </a:r>
            <a:r>
              <a:rPr lang="fr-FR" sz="2400" b="1" dirty="0">
                <a:solidFill>
                  <a:srgbClr val="FFFF00"/>
                </a:solidFill>
              </a:rPr>
              <a:t>MERCI</a:t>
            </a:r>
          </a:p>
        </p:txBody>
      </p:sp>
    </p:spTree>
    <p:extLst>
      <p:ext uri="{BB962C8B-B14F-4D97-AF65-F5344CB8AC3E}">
        <p14:creationId xmlns:p14="http://schemas.microsoft.com/office/powerpoint/2010/main" val="944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395536" y="1052736"/>
            <a:ext cx="8353350" cy="5544616"/>
          </a:xfrm>
        </p:spPr>
        <p:txBody>
          <a:bodyPr>
            <a:normAutofit lnSpcReduction="10000"/>
          </a:bodyPr>
          <a:lstStyle/>
          <a:p>
            <a:pPr algn="ctr"/>
            <a:r>
              <a:rPr lang="fr-FR" b="1" dirty="0">
                <a:solidFill>
                  <a:srgbClr val="FFFF00"/>
                </a:solidFill>
                <a:latin typeface="+mn-lt"/>
              </a:rPr>
              <a:t>Le mémoire</a:t>
            </a:r>
            <a:endParaRPr lang="fr-FR" sz="1200" dirty="0">
              <a:solidFill>
                <a:srgbClr val="FFFF00"/>
              </a:solidFill>
              <a:latin typeface="+mn-lt"/>
            </a:endParaRPr>
          </a:p>
          <a:p>
            <a:r>
              <a:rPr lang="fr-FR" b="1" dirty="0">
                <a:solidFill>
                  <a:schemeClr val="bg1"/>
                </a:solidFill>
                <a:latin typeface="+mn-lt"/>
              </a:rPr>
              <a:t> </a:t>
            </a:r>
            <a:endParaRPr lang="fr-FR" sz="1600" dirty="0">
              <a:solidFill>
                <a:schemeClr val="bg1"/>
              </a:solidFill>
              <a:latin typeface="+mn-lt"/>
            </a:endParaRPr>
          </a:p>
          <a:p>
            <a:pPr marL="285750" indent="-285750" algn="just">
              <a:lnSpc>
                <a:spcPct val="110000"/>
              </a:lnSpc>
              <a:spcBef>
                <a:spcPts val="600"/>
              </a:spcBef>
              <a:spcAft>
                <a:spcPts val="600"/>
              </a:spcAft>
              <a:buFont typeface="Arial" panose="020B0604020202020204" pitchFamily="34" charset="0"/>
              <a:buChar char="•"/>
            </a:pPr>
            <a:r>
              <a:rPr lang="fr-FR" sz="1600" dirty="0">
                <a:solidFill>
                  <a:schemeClr val="bg1"/>
                </a:solidFill>
                <a:latin typeface="+mn-lt"/>
              </a:rPr>
              <a:t>En tout état de cause le mémoire, éventuellement augmenté d’annexes documentaires, </a:t>
            </a:r>
            <a:r>
              <a:rPr lang="fr-FR" sz="1600" b="1" dirty="0">
                <a:solidFill>
                  <a:srgbClr val="FFFF00"/>
                </a:solidFill>
                <a:latin typeface="+mn-lt"/>
              </a:rPr>
              <a:t>doit obligatoirement présenter la forme d’une rédaction suivie, originale, écrite en français soutenu</a:t>
            </a:r>
            <a:r>
              <a:rPr lang="fr-FR" sz="1600" dirty="0">
                <a:solidFill>
                  <a:schemeClr val="bg1"/>
                </a:solidFill>
                <a:latin typeface="+mn-lt"/>
              </a:rPr>
              <a:t>. Il y faut</a:t>
            </a:r>
          </a:p>
          <a:p>
            <a:pPr lvl="0"/>
            <a:r>
              <a:rPr lang="fr-FR" sz="1600" dirty="0">
                <a:solidFill>
                  <a:schemeClr val="bg1"/>
                </a:solidFill>
                <a:latin typeface="+mn-lt"/>
              </a:rPr>
              <a:t>	- une introduction, </a:t>
            </a:r>
          </a:p>
          <a:p>
            <a:pPr lvl="0"/>
            <a:r>
              <a:rPr lang="fr-FR" sz="1600" dirty="0">
                <a:solidFill>
                  <a:schemeClr val="bg1"/>
                </a:solidFill>
                <a:latin typeface="+mn-lt"/>
              </a:rPr>
              <a:t>	- une organisation en parties et/ou chapitres, </a:t>
            </a:r>
          </a:p>
          <a:p>
            <a:pPr lvl="0"/>
            <a:r>
              <a:rPr lang="fr-FR" sz="1600" dirty="0">
                <a:solidFill>
                  <a:schemeClr val="bg1"/>
                </a:solidFill>
                <a:latin typeface="+mn-lt"/>
              </a:rPr>
              <a:t>	- une conclusion, </a:t>
            </a:r>
          </a:p>
          <a:p>
            <a:pPr lvl="0"/>
            <a:r>
              <a:rPr lang="fr-FR" sz="1600" dirty="0">
                <a:solidFill>
                  <a:schemeClr val="bg1"/>
                </a:solidFill>
                <a:latin typeface="+mn-lt"/>
              </a:rPr>
              <a:t>	- une bibliographie, </a:t>
            </a:r>
          </a:p>
          <a:p>
            <a:pPr lvl="0"/>
            <a:r>
              <a:rPr lang="fr-FR" sz="1600" dirty="0">
                <a:solidFill>
                  <a:schemeClr val="bg1"/>
                </a:solidFill>
                <a:latin typeface="+mn-lt"/>
              </a:rPr>
              <a:t>	- un index des noms</a:t>
            </a:r>
          </a:p>
          <a:p>
            <a:pPr lvl="0"/>
            <a:r>
              <a:rPr lang="fr-FR" sz="1600" dirty="0">
                <a:solidFill>
                  <a:schemeClr val="bg1"/>
                </a:solidFill>
                <a:latin typeface="+mn-lt"/>
              </a:rPr>
              <a:t>	- un index des notions</a:t>
            </a:r>
          </a:p>
          <a:p>
            <a:pPr lvl="0"/>
            <a:r>
              <a:rPr lang="fr-FR" sz="1600" dirty="0">
                <a:solidFill>
                  <a:schemeClr val="bg1"/>
                </a:solidFill>
                <a:latin typeface="+mn-lt"/>
              </a:rPr>
              <a:t>	- une table des matières détaillée</a:t>
            </a:r>
          </a:p>
          <a:p>
            <a:pPr lvl="0"/>
            <a:r>
              <a:rPr lang="fr-FR" sz="1600" dirty="0">
                <a:solidFill>
                  <a:schemeClr val="bg1"/>
                </a:solidFill>
                <a:latin typeface="+mn-lt"/>
              </a:rPr>
              <a:t>	- des annexes documentaires (éventuellement)</a:t>
            </a:r>
          </a:p>
          <a:p>
            <a:pPr marL="285750" indent="-285750" algn="just">
              <a:spcBef>
                <a:spcPts val="600"/>
              </a:spcBef>
              <a:spcAft>
                <a:spcPts val="600"/>
              </a:spcAft>
              <a:buFont typeface="Arial" panose="020B0604020202020204" pitchFamily="34" charset="0"/>
              <a:buChar char="•"/>
            </a:pPr>
            <a:r>
              <a:rPr lang="fr-FR" sz="1600" dirty="0">
                <a:solidFill>
                  <a:schemeClr val="bg1"/>
                </a:solidFill>
                <a:latin typeface="+mn-lt"/>
              </a:rPr>
              <a:t>À la fin du premier semestre de chaque année (S1 et S3), un </a:t>
            </a:r>
            <a:r>
              <a:rPr lang="fr-FR" sz="1600" b="1" dirty="0">
                <a:solidFill>
                  <a:srgbClr val="FFFF00"/>
                </a:solidFill>
                <a:latin typeface="+mn-lt"/>
              </a:rPr>
              <a:t>projet de recherches détaillé</a:t>
            </a:r>
            <a:r>
              <a:rPr lang="fr-FR" sz="1600" dirty="0">
                <a:solidFill>
                  <a:srgbClr val="FFFF00"/>
                </a:solidFill>
                <a:latin typeface="+mn-lt"/>
              </a:rPr>
              <a:t> est demandé par le directeur de recherches</a:t>
            </a:r>
          </a:p>
          <a:p>
            <a:pPr marL="285750" indent="-285750" algn="just">
              <a:buFont typeface="Arial" panose="020B0604020202020204" pitchFamily="34" charset="0"/>
              <a:buChar char="•"/>
            </a:pPr>
            <a:r>
              <a:rPr lang="fr-FR" sz="1600" dirty="0">
                <a:solidFill>
                  <a:schemeClr val="bg1"/>
                </a:solidFill>
                <a:latin typeface="+mn-lt"/>
              </a:rPr>
              <a:t>Volumes attendus (ils sont toujours à établir en concertation avec le directeur ou la directrice de recherches dans la mesure où le volume est largement déterminé par le sujet):</a:t>
            </a:r>
          </a:p>
          <a:p>
            <a:pPr lvl="1" algn="just"/>
            <a:r>
              <a:rPr lang="fr-FR" sz="1600" b="0" dirty="0">
                <a:solidFill>
                  <a:schemeClr val="bg1"/>
                </a:solidFill>
                <a:latin typeface="+mn-lt"/>
              </a:rPr>
              <a:t>		- au minimum 60 pages (interligne 1,5) en M1 (soit environ 150 000 			signes espaces et notes compris) ;</a:t>
            </a:r>
          </a:p>
          <a:p>
            <a:pPr lvl="0"/>
            <a:r>
              <a:rPr lang="fr-FR" sz="1600" dirty="0">
                <a:solidFill>
                  <a:schemeClr val="bg1"/>
                </a:solidFill>
                <a:latin typeface="+mn-lt"/>
              </a:rPr>
              <a:t>		- environ 100 pages (interligne 1,5) en M2 (soit environ 250 000 signes 		espaces et notes compris). </a:t>
            </a:r>
          </a:p>
          <a:p>
            <a:pPr marL="285750" indent="-285750">
              <a:spcBef>
                <a:spcPts val="600"/>
              </a:spcBef>
              <a:spcAft>
                <a:spcPts val="600"/>
              </a:spcAft>
              <a:buFontTx/>
              <a:buChar char="-"/>
            </a:pPr>
            <a:endParaRPr lang="fr-FR" sz="1600" dirty="0">
              <a:latin typeface="+mn-lt"/>
            </a:endParaRPr>
          </a:p>
          <a:p>
            <a:endParaRPr lang="fr-FR" dirty="0">
              <a:latin typeface="+mn-lt"/>
            </a:endParaRPr>
          </a:p>
          <a:p>
            <a:pPr marL="789750" lvl="3" indent="-285750">
              <a:spcAft>
                <a:spcPts val="600"/>
              </a:spcAft>
              <a:buFont typeface="Arial" panose="020B0604020202020204" pitchFamily="34" charset="0"/>
              <a:buChar char="•"/>
            </a:pPr>
            <a:endParaRPr lang="fr-FR" sz="2500" dirty="0"/>
          </a:p>
          <a:p>
            <a:pPr marL="789750" lvl="3" indent="-285750">
              <a:spcAft>
                <a:spcPts val="600"/>
              </a:spcAft>
              <a:buFont typeface="Arial" panose="020B0604020202020204" pitchFamily="34" charset="0"/>
              <a:buChar char="•"/>
            </a:pPr>
            <a:endParaRPr lang="fr-FR" sz="1600" dirty="0"/>
          </a:p>
          <a:p>
            <a:pPr marL="285750" indent="-285750">
              <a:spcBef>
                <a:spcPts val="600"/>
              </a:spcBef>
              <a:spcAft>
                <a:spcPts val="600"/>
              </a:spcAft>
              <a:buFont typeface="Arial" panose="020B0604020202020204" pitchFamily="34" charset="0"/>
              <a:buChar char="•"/>
            </a:pPr>
            <a:endParaRPr lang="fr-FR" dirty="0">
              <a:latin typeface="+mn-lt"/>
            </a:endParaRPr>
          </a:p>
          <a:p>
            <a:endParaRPr lang="fr-FR" dirty="0"/>
          </a:p>
          <a:p>
            <a:endParaRPr lang="fr-FR" dirty="0"/>
          </a:p>
        </p:txBody>
      </p:sp>
    </p:spTree>
    <p:extLst>
      <p:ext uri="{BB962C8B-B14F-4D97-AF65-F5344CB8AC3E}">
        <p14:creationId xmlns:p14="http://schemas.microsoft.com/office/powerpoint/2010/main" val="200719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C1C93-1585-493B-B49B-8383F23A4383}"/>
              </a:ext>
            </a:extLst>
          </p:cNvPr>
          <p:cNvSpPr>
            <a:spLocks noGrp="1"/>
          </p:cNvSpPr>
          <p:nvPr>
            <p:ph type="title"/>
          </p:nvPr>
        </p:nvSpPr>
        <p:spPr/>
        <p:txBody>
          <a:bodyPr/>
          <a:lstStyle/>
          <a:p>
            <a:r>
              <a:rPr lang="fr-FR" dirty="0">
                <a:solidFill>
                  <a:srgbClr val="FFFF00"/>
                </a:solidFill>
              </a:rPr>
              <a:t>Offre de formation du Master</a:t>
            </a:r>
            <a:br>
              <a:rPr lang="fr-FR" dirty="0">
                <a:solidFill>
                  <a:srgbClr val="FFFF00"/>
                </a:solidFill>
              </a:rPr>
            </a:br>
            <a:r>
              <a:rPr lang="fr-FR" dirty="0">
                <a:solidFill>
                  <a:srgbClr val="FFFF00"/>
                </a:solidFill>
              </a:rPr>
              <a:t>3 parcours</a:t>
            </a:r>
          </a:p>
        </p:txBody>
      </p:sp>
      <p:sp>
        <p:nvSpPr>
          <p:cNvPr id="4" name="Espace réservé du texte 3">
            <a:extLst>
              <a:ext uri="{FF2B5EF4-FFF2-40B4-BE49-F238E27FC236}">
                <a16:creationId xmlns:a16="http://schemas.microsoft.com/office/drawing/2014/main" id="{AE744C25-EB46-44E2-AB79-C28CABF299A4}"/>
              </a:ext>
            </a:extLst>
          </p:cNvPr>
          <p:cNvSpPr>
            <a:spLocks noGrp="1"/>
          </p:cNvSpPr>
          <p:nvPr>
            <p:ph type="body" sz="quarter" idx="12"/>
          </p:nvPr>
        </p:nvSpPr>
        <p:spPr>
          <a:xfrm>
            <a:off x="4139952" y="2132856"/>
            <a:ext cx="4572248" cy="4175869"/>
          </a:xfrm>
        </p:spPr>
        <p:txBody>
          <a:bodyPr/>
          <a:lstStyle/>
          <a:p>
            <a:r>
              <a:rPr lang="fr-FR" dirty="0"/>
              <a:t>    </a:t>
            </a:r>
          </a:p>
        </p:txBody>
      </p:sp>
      <p:graphicFrame>
        <p:nvGraphicFramePr>
          <p:cNvPr id="7" name="Diagramme 6">
            <a:extLst>
              <a:ext uri="{FF2B5EF4-FFF2-40B4-BE49-F238E27FC236}">
                <a16:creationId xmlns:a16="http://schemas.microsoft.com/office/drawing/2014/main" id="{C6E894C7-A119-4E05-A423-CF8799AF0CC8}"/>
              </a:ext>
            </a:extLst>
          </p:cNvPr>
          <p:cNvGraphicFramePr/>
          <p:nvPr>
            <p:extLst>
              <p:ext uri="{D42A27DB-BD31-4B8C-83A1-F6EECF244321}">
                <p14:modId xmlns:p14="http://schemas.microsoft.com/office/powerpoint/2010/main" val="2347407305"/>
              </p:ext>
            </p:extLst>
          </p:nvPr>
        </p:nvGraphicFramePr>
        <p:xfrm>
          <a:off x="611560" y="2714039"/>
          <a:ext cx="3768080" cy="251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e 10">
            <a:extLst>
              <a:ext uri="{FF2B5EF4-FFF2-40B4-BE49-F238E27FC236}">
                <a16:creationId xmlns:a16="http://schemas.microsoft.com/office/drawing/2014/main" id="{DF5937F3-BCB1-44F8-8710-F31A9327BEC6}"/>
              </a:ext>
            </a:extLst>
          </p:cNvPr>
          <p:cNvGraphicFramePr/>
          <p:nvPr>
            <p:extLst>
              <p:ext uri="{D42A27DB-BD31-4B8C-83A1-F6EECF244321}">
                <p14:modId xmlns:p14="http://schemas.microsoft.com/office/powerpoint/2010/main" val="1688327683"/>
              </p:ext>
            </p:extLst>
          </p:nvPr>
        </p:nvGraphicFramePr>
        <p:xfrm>
          <a:off x="4139952" y="2234925"/>
          <a:ext cx="3768080" cy="3784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8172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9867A-50C7-4EA8-AD53-279C8F9C8542}"/>
              </a:ext>
            </a:extLst>
          </p:cNvPr>
          <p:cNvSpPr>
            <a:spLocks noGrp="1"/>
          </p:cNvSpPr>
          <p:nvPr>
            <p:ph type="title"/>
          </p:nvPr>
        </p:nvSpPr>
        <p:spPr>
          <a:xfrm>
            <a:off x="1150938" y="989856"/>
            <a:ext cx="7535862" cy="1719064"/>
          </a:xfrm>
        </p:spPr>
        <p:txBody>
          <a:bodyPr>
            <a:normAutofit fontScale="90000"/>
          </a:bodyPr>
          <a:lstStyle/>
          <a:p>
            <a:r>
              <a:rPr lang="fr-FR" dirty="0">
                <a:solidFill>
                  <a:srgbClr val="FFFF00"/>
                </a:solidFill>
              </a:rPr>
              <a:t>Master recherche </a:t>
            </a:r>
            <a:br>
              <a:rPr lang="fr-FR" dirty="0">
                <a:solidFill>
                  <a:srgbClr val="FFFF00"/>
                </a:solidFill>
              </a:rPr>
            </a:br>
            <a:r>
              <a:rPr lang="fr-FR" sz="3100" dirty="0">
                <a:solidFill>
                  <a:srgbClr val="FFFF00"/>
                </a:solidFill>
              </a:rPr>
              <a:t>Le parcours</a:t>
            </a:r>
            <a:br>
              <a:rPr lang="fr-FR" sz="3100" dirty="0">
                <a:solidFill>
                  <a:srgbClr val="FFFF00"/>
                </a:solidFill>
              </a:rPr>
            </a:br>
            <a:r>
              <a:rPr lang="fr-FR" sz="3100" i="1" dirty="0">
                <a:solidFill>
                  <a:srgbClr val="FFFF00"/>
                </a:solidFill>
              </a:rPr>
              <a:t>Linguistique française </a:t>
            </a:r>
            <a:br>
              <a:rPr lang="fr-FR" sz="3100" i="1" dirty="0">
                <a:solidFill>
                  <a:srgbClr val="FFFF00"/>
                </a:solidFill>
              </a:rPr>
            </a:br>
            <a:r>
              <a:rPr lang="fr-FR" sz="3100" i="1" dirty="0">
                <a:solidFill>
                  <a:srgbClr val="FFFF00"/>
                </a:solidFill>
              </a:rPr>
              <a:t>et générale</a:t>
            </a:r>
          </a:p>
        </p:txBody>
      </p:sp>
      <p:sp>
        <p:nvSpPr>
          <p:cNvPr id="4" name="Espace réservé du texte 3">
            <a:extLst>
              <a:ext uri="{FF2B5EF4-FFF2-40B4-BE49-F238E27FC236}">
                <a16:creationId xmlns:a16="http://schemas.microsoft.com/office/drawing/2014/main" id="{F5C6E1EF-F6E7-4B37-8365-E76ED42F67CF}"/>
              </a:ext>
            </a:extLst>
          </p:cNvPr>
          <p:cNvSpPr>
            <a:spLocks noGrp="1"/>
          </p:cNvSpPr>
          <p:nvPr>
            <p:ph type="body" sz="quarter" idx="12"/>
          </p:nvPr>
        </p:nvSpPr>
        <p:spPr>
          <a:xfrm>
            <a:off x="1150938" y="3140967"/>
            <a:ext cx="7561262" cy="3168353"/>
          </a:xfrm>
        </p:spPr>
        <p:txBody>
          <a:bodyPr>
            <a:normAutofit/>
          </a:bodyPr>
          <a:lstStyle/>
          <a:p>
            <a:pPr marL="342900" indent="-342900">
              <a:buFont typeface="Arial" panose="020B0604020202020204" pitchFamily="34" charset="0"/>
              <a:buChar char="•"/>
            </a:pPr>
            <a:r>
              <a:rPr lang="fr-FR" sz="2400" dirty="0">
                <a:solidFill>
                  <a:schemeClr val="bg1"/>
                </a:solidFill>
                <a:latin typeface="+mn-lt"/>
              </a:rPr>
              <a:t>Développer une capacité réflexive sur les langues:  Description méthodique, conceptualisation et    formalisation</a:t>
            </a:r>
          </a:p>
          <a:p>
            <a:pPr marL="342900" indent="-342900">
              <a:buFont typeface="Arial" panose="020B0604020202020204" pitchFamily="34" charset="0"/>
              <a:buChar char="•"/>
            </a:pPr>
            <a:r>
              <a:rPr lang="fr-FR" sz="2400" dirty="0">
                <a:solidFill>
                  <a:schemeClr val="bg1"/>
                </a:solidFill>
                <a:latin typeface="+mn-lt"/>
              </a:rPr>
              <a:t>Diversité disciplinaire:</a:t>
            </a:r>
          </a:p>
          <a:p>
            <a:pPr marL="540000" indent="-285750">
              <a:buFont typeface="Courier New" panose="02070309020205020404" pitchFamily="49" charset="0"/>
              <a:buChar char="o"/>
            </a:pPr>
            <a:r>
              <a:rPr lang="fr-FR" sz="1600" dirty="0">
                <a:solidFill>
                  <a:schemeClr val="bg1"/>
                </a:solidFill>
                <a:latin typeface="+mn-lt"/>
              </a:rPr>
              <a:t>Linguistique formelle</a:t>
            </a:r>
          </a:p>
          <a:p>
            <a:pPr marL="540000" indent="-285750">
              <a:buFont typeface="Courier New" panose="02070309020205020404" pitchFamily="49" charset="0"/>
              <a:buChar char="o"/>
            </a:pPr>
            <a:r>
              <a:rPr lang="fr-FR" sz="1600" dirty="0">
                <a:solidFill>
                  <a:schemeClr val="bg1"/>
                </a:solidFill>
                <a:latin typeface="+mn-lt"/>
              </a:rPr>
              <a:t>Typologie linguistique</a:t>
            </a:r>
          </a:p>
          <a:p>
            <a:pPr marL="540000" indent="-285750">
              <a:buFont typeface="Courier New" panose="02070309020205020404" pitchFamily="49" charset="0"/>
              <a:buChar char="o"/>
            </a:pPr>
            <a:r>
              <a:rPr lang="fr-FR" sz="1600" dirty="0">
                <a:solidFill>
                  <a:schemeClr val="bg1"/>
                </a:solidFill>
                <a:latin typeface="+mn-lt"/>
              </a:rPr>
              <a:t>Linguistique informatique</a:t>
            </a:r>
          </a:p>
          <a:p>
            <a:pPr marL="540000" indent="-285750">
              <a:buFont typeface="Courier New" panose="02070309020205020404" pitchFamily="49" charset="0"/>
              <a:buChar char="o"/>
            </a:pPr>
            <a:r>
              <a:rPr lang="fr-FR" sz="1600" dirty="0">
                <a:solidFill>
                  <a:schemeClr val="bg1"/>
                </a:solidFill>
                <a:latin typeface="+mn-lt"/>
              </a:rPr>
              <a:t>Linguistique de terrain</a:t>
            </a:r>
          </a:p>
          <a:p>
            <a:pPr marL="342900" indent="-342900">
              <a:buFont typeface="Arial" panose="020B0604020202020204" pitchFamily="34" charset="0"/>
              <a:buChar char="•"/>
            </a:pPr>
            <a:r>
              <a:rPr lang="fr-FR" sz="2400" dirty="0">
                <a:solidFill>
                  <a:schemeClr val="bg1"/>
                </a:solidFill>
                <a:latin typeface="+mn-lt"/>
              </a:rPr>
              <a:t>Composante: UFR de Langue française</a:t>
            </a:r>
          </a:p>
          <a:p>
            <a:endParaRPr lang="fr-FR" dirty="0"/>
          </a:p>
        </p:txBody>
      </p:sp>
      <p:pic>
        <p:nvPicPr>
          <p:cNvPr id="2050" name="Picture 2" descr="Obrillant DamusP1050888 5 (3)">
            <a:extLst>
              <a:ext uri="{FF2B5EF4-FFF2-40B4-BE49-F238E27FC236}">
                <a16:creationId xmlns:a16="http://schemas.microsoft.com/office/drawing/2014/main" id="{8E738E8F-0DC0-4025-873A-02AA7117DE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38658"/>
            <a:ext cx="1459504" cy="1888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26040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13772-B2EA-4AF1-B83D-90B6896756AF}"/>
              </a:ext>
            </a:extLst>
          </p:cNvPr>
          <p:cNvSpPr>
            <a:spLocks noGrp="1"/>
          </p:cNvSpPr>
          <p:nvPr>
            <p:ph type="title"/>
          </p:nvPr>
        </p:nvSpPr>
        <p:spPr/>
        <p:txBody>
          <a:bodyPr>
            <a:normAutofit fontScale="90000"/>
          </a:bodyPr>
          <a:lstStyle/>
          <a:p>
            <a:r>
              <a:rPr lang="fr-FR" dirty="0">
                <a:solidFill>
                  <a:srgbClr val="FFFF00"/>
                </a:solidFill>
              </a:rPr>
              <a:t>Master recherche et professionnel</a:t>
            </a:r>
            <a:br>
              <a:rPr lang="fr-FR" dirty="0">
                <a:solidFill>
                  <a:srgbClr val="FFFF00"/>
                </a:solidFill>
              </a:rPr>
            </a:br>
            <a:r>
              <a:rPr lang="fr-FR" sz="3100" dirty="0">
                <a:solidFill>
                  <a:srgbClr val="FFFF00"/>
                </a:solidFill>
              </a:rPr>
              <a:t>Le parcours </a:t>
            </a:r>
            <a:r>
              <a:rPr lang="fr-FR" sz="3100" i="1" dirty="0">
                <a:solidFill>
                  <a:srgbClr val="FFFF00"/>
                </a:solidFill>
              </a:rPr>
              <a:t>Langue et informatique</a:t>
            </a:r>
          </a:p>
        </p:txBody>
      </p:sp>
      <p:sp>
        <p:nvSpPr>
          <p:cNvPr id="3" name="Espace réservé du pied de page 2">
            <a:extLst>
              <a:ext uri="{FF2B5EF4-FFF2-40B4-BE49-F238E27FC236}">
                <a16:creationId xmlns:a16="http://schemas.microsoft.com/office/drawing/2014/main" id="{D0908D5B-2952-44F3-BA35-7B6CF2585C6B}"/>
              </a:ext>
            </a:extLst>
          </p:cNvPr>
          <p:cNvSpPr>
            <a:spLocks noGrp="1"/>
          </p:cNvSpPr>
          <p:nvPr>
            <p:ph type="ftr" sz="quarter" idx="11"/>
          </p:nvPr>
        </p:nvSpPr>
        <p:spPr/>
        <p:txBody>
          <a:bodyPr/>
          <a:lstStyle/>
          <a:p>
            <a:r>
              <a:rPr lang="fr-FR"/>
              <a:t>Titre de la présentation</a:t>
            </a:r>
          </a:p>
        </p:txBody>
      </p:sp>
      <p:sp>
        <p:nvSpPr>
          <p:cNvPr id="4" name="Espace réservé du texte 3">
            <a:extLst>
              <a:ext uri="{FF2B5EF4-FFF2-40B4-BE49-F238E27FC236}">
                <a16:creationId xmlns:a16="http://schemas.microsoft.com/office/drawing/2014/main" id="{3829EDBE-A054-4C30-9A99-4F3213AFDB98}"/>
              </a:ext>
            </a:extLst>
          </p:cNvPr>
          <p:cNvSpPr>
            <a:spLocks noGrp="1"/>
          </p:cNvSpPr>
          <p:nvPr>
            <p:ph type="body" sz="quarter" idx="12"/>
          </p:nvPr>
        </p:nvSpPr>
        <p:spPr>
          <a:xfrm>
            <a:off x="1150938" y="2276474"/>
            <a:ext cx="7561262" cy="2521835"/>
          </a:xfrm>
        </p:spPr>
        <p:txBody>
          <a:bodyPr>
            <a:normAutofit fontScale="92500" lnSpcReduction="10000"/>
          </a:bodyPr>
          <a:lstStyle/>
          <a:p>
            <a:pPr marL="457200" indent="-457200">
              <a:buFont typeface="Arial" panose="020B0604020202020204" pitchFamily="34" charset="0"/>
              <a:buChar char="•"/>
            </a:pPr>
            <a:r>
              <a:rPr lang="fr-FR" sz="2600" dirty="0">
                <a:solidFill>
                  <a:schemeClr val="bg1"/>
                </a:solidFill>
                <a:latin typeface="+mn-lt"/>
              </a:rPr>
              <a:t>Modélisation informatique et mathématique d'une langue naturelle, traitement automatique des langues</a:t>
            </a:r>
          </a:p>
          <a:p>
            <a:pPr marL="457200" indent="-457200">
              <a:buFont typeface="Arial" panose="020B0604020202020204" pitchFamily="34" charset="0"/>
              <a:buChar char="•"/>
            </a:pPr>
            <a:r>
              <a:rPr lang="fr-FR" sz="2600" dirty="0">
                <a:solidFill>
                  <a:schemeClr val="bg1"/>
                </a:solidFill>
                <a:latin typeface="+mn-lt"/>
              </a:rPr>
              <a:t>Résolution de problèmes d’ingénierie de la langue</a:t>
            </a:r>
          </a:p>
          <a:p>
            <a:pPr marL="457200" indent="-457200">
              <a:buFont typeface="Arial" panose="020B0604020202020204" pitchFamily="34" charset="0"/>
              <a:buChar char="•"/>
            </a:pPr>
            <a:r>
              <a:rPr lang="fr-FR" sz="2600" dirty="0">
                <a:solidFill>
                  <a:schemeClr val="bg1"/>
                </a:solidFill>
                <a:latin typeface="+mn-lt"/>
              </a:rPr>
              <a:t>Composantes: UFR de Sociologie et d’Informatique pour les sciences humaines, UFR de Langue française </a:t>
            </a:r>
          </a:p>
          <a:p>
            <a:pPr marL="285750" indent="-285750">
              <a:buFont typeface="Wingdings" panose="05000000000000000000" pitchFamily="2" charset="2"/>
              <a:buChar char="ü"/>
            </a:pPr>
            <a:endParaRPr lang="fr-FR" dirty="0"/>
          </a:p>
        </p:txBody>
      </p:sp>
      <p:sp>
        <p:nvSpPr>
          <p:cNvPr id="5" name="Espace réservé du texte 4">
            <a:extLst>
              <a:ext uri="{FF2B5EF4-FFF2-40B4-BE49-F238E27FC236}">
                <a16:creationId xmlns:a16="http://schemas.microsoft.com/office/drawing/2014/main" id="{C664F48E-6CBA-42E3-BDF7-2588154C31C8}"/>
              </a:ext>
            </a:extLst>
          </p:cNvPr>
          <p:cNvSpPr>
            <a:spLocks noGrp="1"/>
          </p:cNvSpPr>
          <p:nvPr>
            <p:ph type="body" sz="quarter" idx="15"/>
          </p:nvPr>
        </p:nvSpPr>
        <p:spPr/>
        <p:txBody>
          <a:bodyPr/>
          <a:lstStyle/>
          <a:p>
            <a:endParaRPr lang="fr-FR"/>
          </a:p>
        </p:txBody>
      </p:sp>
      <p:graphicFrame>
        <p:nvGraphicFramePr>
          <p:cNvPr id="6" name="Diagramme 5">
            <a:extLst>
              <a:ext uri="{FF2B5EF4-FFF2-40B4-BE49-F238E27FC236}">
                <a16:creationId xmlns:a16="http://schemas.microsoft.com/office/drawing/2014/main" id="{BFAFEE73-B55C-4AEB-9B10-51398B5D5E5D}"/>
              </a:ext>
            </a:extLst>
          </p:cNvPr>
          <p:cNvGraphicFramePr/>
          <p:nvPr>
            <p:extLst>
              <p:ext uri="{D42A27DB-BD31-4B8C-83A1-F6EECF244321}">
                <p14:modId xmlns:p14="http://schemas.microsoft.com/office/powerpoint/2010/main" val="1564692608"/>
              </p:ext>
            </p:extLst>
          </p:nvPr>
        </p:nvGraphicFramePr>
        <p:xfrm>
          <a:off x="467544" y="3789040"/>
          <a:ext cx="734573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a:extLst>
              <a:ext uri="{FF2B5EF4-FFF2-40B4-BE49-F238E27FC236}">
                <a16:creationId xmlns:a16="http://schemas.microsoft.com/office/drawing/2014/main" id="{7EB3D44D-4133-4366-9921-4BED6E0959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76536"/>
            <a:ext cx="1802904" cy="1187985"/>
          </a:xfrm>
          <a:prstGeom prst="rect">
            <a:avLst/>
          </a:prstGeom>
        </p:spPr>
      </p:pic>
    </p:spTree>
    <p:extLst>
      <p:ext uri="{BB962C8B-B14F-4D97-AF65-F5344CB8AC3E}">
        <p14:creationId xmlns:p14="http://schemas.microsoft.com/office/powerpoint/2010/main" val="130054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theme/theme1.xml><?xml version="1.0" encoding="utf-8"?>
<a:theme xmlns:a="http://schemas.openxmlformats.org/drawingml/2006/main" name="Sorbonne Université Lettres 4x3 v1">
  <a:themeElements>
    <a:clrScheme name="Personnalisé 3">
      <a:dk1>
        <a:sysClr val="windowText" lastClr="000000"/>
      </a:dk1>
      <a:lt1>
        <a:sysClr val="window" lastClr="FFFFFF"/>
      </a:lt1>
      <a:dk2>
        <a:srgbClr val="1D2769"/>
      </a:dk2>
      <a:lt2>
        <a:srgbClr val="EAE8E5"/>
      </a:lt2>
      <a:accent1>
        <a:srgbClr val="E6332A"/>
      </a:accent1>
      <a:accent2>
        <a:srgbClr val="1D2769"/>
      </a:accent2>
      <a:accent3>
        <a:srgbClr val="52B5E5"/>
      </a:accent3>
      <a:accent4>
        <a:srgbClr val="FFB700"/>
      </a:accent4>
      <a:accent5>
        <a:srgbClr val="AC182E"/>
      </a:accent5>
      <a:accent6>
        <a:srgbClr val="58585A"/>
      </a:accent6>
      <a:hlink>
        <a:srgbClr val="FFFFFF"/>
      </a:hlink>
      <a:folHlink>
        <a:srgbClr val="E6332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spPr>
      <a:bodyPr lIns="36000" tIns="36000" rIns="36000" bIns="36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0" rIns="36000" bIns="0" rtlCol="0">
        <a:spAutoFit/>
      </a:bodyPr>
      <a:lstStyle>
        <a:defPPr>
          <a:defRPr sz="1200" smtClean="0">
            <a:solidFill>
              <a:schemeClr val="tx2"/>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Sorbonne Université Lettres 4x3 v1</Template>
  <TotalTime>2992</TotalTime>
  <Words>3240</Words>
  <Application>Microsoft Office PowerPoint</Application>
  <PresentationFormat>Affichage à l'écran (4:3)</PresentationFormat>
  <Paragraphs>497</Paragraphs>
  <Slides>58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58</vt:i4>
      </vt:variant>
    </vt:vector>
  </HeadingPairs>
  <TitlesOfParts>
    <vt:vector size="65" baseType="lpstr">
      <vt:lpstr>Arial</vt:lpstr>
      <vt:lpstr>Arial Black</vt:lpstr>
      <vt:lpstr>Calibri</vt:lpstr>
      <vt:lpstr>Courier New</vt:lpstr>
      <vt:lpstr>Times New Roman</vt:lpstr>
      <vt:lpstr>Wingdings</vt:lpstr>
      <vt:lpstr>Sorbonne Université Lettres 4x3 v1</vt:lpstr>
      <vt:lpstr>  Journée Portes Ouvertes 15 février 2025  MASTER MENTION  SCIENCES DU LANGAGE  Franck Neveu  Professeur de Linguistique à l’UFR de Langue française Responsable du Master</vt:lpstr>
      <vt:lpstr>Informations générales</vt:lpstr>
      <vt:lpstr>Présentation PowerPoint</vt:lpstr>
      <vt:lpstr>Présentation PowerPoint</vt:lpstr>
      <vt:lpstr>Présentation PowerPoint</vt:lpstr>
      <vt:lpstr>Présentation PowerPoint</vt:lpstr>
      <vt:lpstr>Offre de formation du Master 3 parcours</vt:lpstr>
      <vt:lpstr>Master recherche  Le parcours Linguistique française  et générale</vt:lpstr>
      <vt:lpstr>Master recherche et professionnel Le parcours Langue et informatique</vt:lpstr>
      <vt:lpstr>Master professionnel Le parcours  Langue française appliquée</vt:lpstr>
      <vt:lpstr>Présentation PowerPoint</vt:lpstr>
      <vt:lpstr>Présentation PowerPoint</vt:lpstr>
      <vt:lpstr>MENTION SCIENCES DU LANGAGE   Parcours Linguistique française et générale</vt:lpstr>
      <vt:lpstr>Master recherche  Linguistique française  et générale</vt:lpstr>
      <vt:lpstr>Présentation PowerPoint</vt:lpstr>
      <vt:lpstr>Présentation PowerPoint</vt:lpstr>
      <vt:lpstr>Présentation PowerPoint</vt:lpstr>
      <vt:lpstr>Présentation PowerPoint</vt:lpstr>
      <vt:lpstr>UE 1 – Méthodologie et épistémologie en linguistique</vt:lpstr>
      <vt:lpstr>UE 1 – Méthodologie et épistémologie en linguistique</vt:lpstr>
      <vt:lpstr>UE 1 – Méthodologie et épistémologie en linguistique</vt:lpstr>
      <vt:lpstr>UE 1 – Méthodologie et épistémologie en linguistique</vt:lpstr>
      <vt:lpstr>UE 2 – Linguistique générale et théorique</vt:lpstr>
      <vt:lpstr>UE 2 – Linguistique générale et théorique</vt:lpstr>
      <vt:lpstr>UE 2 – Linguistique générale et théorique</vt:lpstr>
      <vt:lpstr>UE 3 – Séminaire d’ouverture</vt:lpstr>
      <vt:lpstr>UE 4 – Initiation à la recherche</vt:lpstr>
      <vt:lpstr>UE 5 – Langues vivantes</vt:lpstr>
      <vt:lpstr>Présentation PowerPoint</vt:lpstr>
      <vt:lpstr>MENTION SCIENCES DU LANGAGE        Parcours Langue et Informatique</vt:lpstr>
      <vt:lpstr>Objectifs et compétences visées</vt:lpstr>
      <vt:lpstr>Objectifs et compétences visées</vt:lpstr>
      <vt:lpstr>Objectifs et compétences visées</vt:lpstr>
      <vt:lpstr>Programmes MASTER 1</vt:lpstr>
      <vt:lpstr>Programmes MASTER 2</vt:lpstr>
      <vt:lpstr>Politique des stages</vt:lpstr>
      <vt:lpstr>Métiers de la linguistique informatique</vt:lpstr>
      <vt:lpstr>Métiers de la recherche</vt:lpstr>
      <vt:lpstr>Présentation PowerPoint</vt:lpstr>
      <vt:lpstr>Présentation PowerPoint</vt:lpstr>
      <vt:lpstr>MENTION SCIENCES DU LANGAGE  Parcours FLE : linguistique appliquée au français langue étrangère et au français de spécialité</vt:lpstr>
      <vt:lpstr>Modalité d’accès au parcours FLE</vt:lpstr>
      <vt:lpstr>Objectifs du parcours FLE</vt:lpstr>
      <vt:lpstr>Compétences visées</vt:lpstr>
      <vt:lpstr>Parcours FLE : linguistique appliquée au français langue étrangère et au français de spécialité </vt:lpstr>
      <vt:lpstr>Présentation PowerPoint</vt:lpstr>
      <vt:lpstr>Présentation PowerPoint</vt:lpstr>
      <vt:lpstr>Présentation PowerPoint</vt:lpstr>
      <vt:lpstr>Présentation PowerPoint</vt:lpstr>
      <vt:lpstr>Présentation PowerPoint</vt:lpstr>
      <vt:lpstr>Présentation PowerPoint</vt:lpstr>
      <vt:lpstr>Option Français de spécialité Semestre 3</vt:lpstr>
      <vt:lpstr>Semestre 4</vt:lpstr>
      <vt:lpstr>La mobilité internationale du Master parcours FLE</vt:lpstr>
      <vt:lpstr>Les débouchés du parcours FLE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Hélène DAUCHEZ</dc:creator>
  <cp:lastModifiedBy>Franck Neveu</cp:lastModifiedBy>
  <cp:revision>252</cp:revision>
  <dcterms:created xsi:type="dcterms:W3CDTF">2018-01-09T16:31:33Z</dcterms:created>
  <dcterms:modified xsi:type="dcterms:W3CDTF">2025-02-12T16:41:24Z</dcterms:modified>
</cp:coreProperties>
</file>